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3" r:id="rId4"/>
    <p:sldMasterId id="2147483674" r:id="rId5"/>
    <p:sldMasterId id="214748367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464d051e78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2464d051e78_2_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464d051e78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215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each scenario indicate the main tasks that users will perform using the application;</a:t>
            </a:r>
            <a:endParaRPr sz="1000">
              <a:solidFill>
                <a:schemeClr val="dk1"/>
              </a:solidFill>
            </a:endParaRPr>
          </a:p>
          <a:p>
            <a:pPr indent="-203200" lvl="0" marL="215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relevant issues of the context of use, if necessary (e.g. mobile usage, noise, dust, stress level, etc.);</a:t>
            </a:r>
            <a:endParaRPr sz="1000">
              <a:solidFill>
                <a:schemeClr val="dk1"/>
              </a:solidFill>
            </a:endParaRPr>
          </a:p>
          <a:p>
            <a:pPr indent="-203200" lvl="0" marL="215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tasks will become easier using the application (taking advantage of the new capacities) and how they are performed currently (without the application)? </a:t>
            </a:r>
            <a:endParaRPr sz="1000">
              <a:solidFill>
                <a:schemeClr val="dk1"/>
              </a:solidFill>
            </a:endParaRPr>
          </a:p>
          <a:p>
            <a:pPr indent="-203200" lvl="0" marL="215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Include the decomposition of the main task.</a:t>
            </a:r>
            <a:endParaRPr sz="1000"/>
          </a:p>
        </p:txBody>
      </p:sp>
      <p:sp>
        <p:nvSpPr>
          <p:cNvPr id="339" name="Google Shape;339;g2464d051e78_0_6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464d051e78_0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 a set of requirements (non-functional, functional, …) based on the objectives and personas: </a:t>
            </a:r>
            <a:endParaRPr sz="900">
              <a:solidFill>
                <a:schemeClr val="dk1"/>
              </a:solidFill>
            </a:endParaRPr>
          </a:p>
          <a:p>
            <a:pPr indent="-196850" lvl="1" marL="558800" rtl="0" algn="l">
              <a:spcBef>
                <a:spcPts val="0"/>
              </a:spcBef>
              <a:spcAft>
                <a:spcPts val="0"/>
              </a:spcAft>
              <a:buClr>
                <a:srgbClr val="50B400"/>
              </a:buClr>
              <a:buSzPts val="1300"/>
              <a:buFont typeface="Noto Sans Symbols"/>
              <a:buChar char="▪"/>
            </a:pPr>
            <a:r>
              <a:rPr lang="en-GB" sz="1300">
                <a:solidFill>
                  <a:srgbClr val="50B400"/>
                </a:solidFill>
                <a:latin typeface="Calibri"/>
                <a:ea typeface="Calibri"/>
                <a:cs typeface="Calibri"/>
                <a:sym typeface="Calibri"/>
              </a:rPr>
              <a:t>Non-functional requirements </a:t>
            </a: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specify the main usability requirements </a:t>
            </a:r>
            <a:endParaRPr sz="900">
              <a:solidFill>
                <a:schemeClr val="dk1"/>
              </a:solidFill>
            </a:endParaRPr>
          </a:p>
          <a:p>
            <a:pPr indent="0" lvl="1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(ease of learn or ease of use? …) and other that would be the most relevant (privacy, …);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6850" lvl="1" marL="558800" rtl="0" algn="l">
              <a:spcBef>
                <a:spcPts val="0"/>
              </a:spcBef>
              <a:spcAft>
                <a:spcPts val="0"/>
              </a:spcAft>
              <a:buClr>
                <a:srgbClr val="50B400"/>
              </a:buClr>
              <a:buSzPts val="1300"/>
              <a:buFont typeface="Noto Sans Symbols"/>
              <a:buChar char="▪"/>
            </a:pPr>
            <a:r>
              <a:rPr lang="en-GB" sz="1300">
                <a:solidFill>
                  <a:srgbClr val="50B400"/>
                </a:solidFill>
                <a:latin typeface="Calibri"/>
                <a:ea typeface="Calibri"/>
                <a:cs typeface="Calibri"/>
                <a:sym typeface="Calibri"/>
              </a:rPr>
              <a:t>Functional Requirements </a:t>
            </a: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 specify the main functionality the application should support.</a:t>
            </a:r>
            <a:endParaRPr sz="900"/>
          </a:p>
        </p:txBody>
      </p:sp>
      <p:sp>
        <p:nvSpPr>
          <p:cNvPr id="349" name="Google Shape;349;g2464d051e78_0_7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4a52dafcaf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g24a52dafca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General layout of the system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 current location of the bus and trip details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 timetables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Play some games</a:t>
            </a:r>
            <a:endParaRPr sz="1000"/>
          </a:p>
        </p:txBody>
      </p:sp>
      <p:sp>
        <p:nvSpPr>
          <p:cNvPr id="362" name="Google Shape;362;g24a52dafcaf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464d051e78_2_1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g2464d051e78_2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General layout of the system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 current location of the bus and trip details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 timetables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Play some games</a:t>
            </a:r>
            <a:endParaRPr sz="1000"/>
          </a:p>
        </p:txBody>
      </p:sp>
      <p:sp>
        <p:nvSpPr>
          <p:cNvPr id="376" name="Google Shape;376;g2464d051e78_2_1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47d8c0dbbe_1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g247d8c0dbbe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 current location of the bus and trip details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90" name="Google Shape;390;g247d8c0dbbe_1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464d051e78_2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7800" lvl="0" marL="215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 the method used.</a:t>
            </a:r>
            <a:endParaRPr sz="600">
              <a:solidFill>
                <a:schemeClr val="dk1"/>
              </a:solidFill>
            </a:endParaRPr>
          </a:p>
          <a:p>
            <a:pPr indent="-215900" lvl="1" marL="596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▪"/>
            </a:pP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did you want to evaluate?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Method: Physically with users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wanted to evaluate the main features of the prototype, using all the personas and scenarios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1" marL="596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▪"/>
            </a:pP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personas and scenarios were addressed?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1" marL="596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▪"/>
            </a:pP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tasks were used? </a:t>
            </a:r>
            <a:endParaRPr sz="600">
              <a:solidFill>
                <a:schemeClr val="dk1"/>
              </a:solidFill>
            </a:endParaRPr>
          </a:p>
          <a:p>
            <a:pPr indent="-215900" lvl="1" marL="596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▪"/>
            </a:pP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many participants and which profiles?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215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 the main results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1" marL="596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▪"/>
            </a:pPr>
            <a:r>
              <a:rPr b="1"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 new features identified and changes you may have made to the conceptual model.</a:t>
            </a:r>
            <a:endParaRPr b="1"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 OF 1st DEVELOPMENT CYCLE!</a:t>
            </a:r>
            <a:endParaRPr sz="600"/>
          </a:p>
        </p:txBody>
      </p:sp>
      <p:sp>
        <p:nvSpPr>
          <p:cNvPr id="403" name="Google Shape;403;g2464d051e78_2_1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47d8c0dbb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1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Task 2- Principalmente problema de contexto, mas sentimos que podíamos melhorar. Para isso acrescentámos uma label, mas sentimos que não melhorou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Task 2 seemed to be confusing for most testers, only being completed by 1.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attribute this mainly to lack of context, but the problem was noted and considered when developing  the Functional Prototype.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last two tasks ( that were related to the Settings page ) also caused some confusion, because the users didn’t understand immediately that they were supposed to go there.</a:t>
            </a:r>
            <a:endParaRPr b="1"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g247d8c0dbbe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64d051e78_2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9550" lvl="0" marL="215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Porque escolhemos estas tecnologias</a:t>
            </a: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Já que tínhamos que desenvolver um website, aproveitámos esta oportunidade para aprendermos novas tecnologias como React e TailWind (O rafael já tinha conhecimentos de React).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tornarmos mais rápido o desenvolvimento, usámos o material UI, e depois personalizámos ao nosso gosto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g2464d051e78_2_1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4a52dafca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mudanças de usabilidade estão a vermelho. De resto, as mudanças foram de estilo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g24a52dafcaf_0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4a52dafca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Usámos Leaflet.JS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g24a52dafcaf_0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464d051e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9550" lvl="0" marL="215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Brief contextualization / motivation.</a:t>
            </a:r>
            <a:endParaRPr>
              <a:solidFill>
                <a:schemeClr val="dk1"/>
              </a:solidFill>
            </a:endParaRPr>
          </a:p>
          <a:p>
            <a:pPr indent="-209550" lvl="0" marL="215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this project?</a:t>
            </a:r>
            <a:endParaRPr>
              <a:solidFill>
                <a:schemeClr val="dk1"/>
              </a:solidFill>
            </a:endParaRPr>
          </a:p>
          <a:p>
            <a:pPr indent="-209550" lvl="0" marL="215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Relation to other courses? (e.g. Data Bases, Project…; optional)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9550" lvl="0" marL="215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Personal Interest? Elaborate.</a:t>
            </a:r>
            <a:endParaRPr/>
          </a:p>
        </p:txBody>
      </p:sp>
      <p:sp>
        <p:nvSpPr>
          <p:cNvPr id="238" name="Google Shape;238;g2464d051e78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464d051e78_2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9550" lvl="0" marL="215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was the goal? What did you want to evaluate?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7650" lvl="1" marL="596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persona(s) and scenarios were addressed?</a:t>
            </a:r>
            <a:endParaRPr>
              <a:solidFill>
                <a:schemeClr val="dk1"/>
              </a:solidFill>
            </a:endParaRPr>
          </a:p>
          <a:p>
            <a:pPr indent="-247650" lvl="1" marL="596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tasks were used?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Meter novas tasks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7650" lvl="1" marL="596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many participants and which profiles?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Meter quantos foram e o género e a idade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7650" lvl="1" marL="596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questionnaires where used?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Meter as perguntas???</a:t>
            </a:r>
            <a:b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 gráficos com resultados?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2464d051e78_2_1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47caa1c9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247caa1c9e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4a52dafca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g24a52dafcaf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4a52dafca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24a52dafcaf_0_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464d051e78_2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2464d051e78_2_1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464d051e78_2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g2464d051e78_2_1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464d051e78_2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2464d051e78_2_2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0a44aa13a2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g20a44aa13a2_5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47d8c0dbbe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g247d8c0dbbe_1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464d051e78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9550" lvl="0" marL="215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 high-level goals.</a:t>
            </a:r>
            <a:endParaRPr>
              <a:solidFill>
                <a:schemeClr val="dk1"/>
              </a:solidFill>
            </a:endParaRPr>
          </a:p>
          <a:p>
            <a:pPr indent="-209550" lvl="0" marL="215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are the expected outcomes?</a:t>
            </a:r>
            <a:endParaRPr>
              <a:solidFill>
                <a:schemeClr val="dk1"/>
              </a:solidFill>
            </a:endParaRPr>
          </a:p>
          <a:p>
            <a:pPr indent="-209550" lvl="0" marL="215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are the benefits?</a:t>
            </a:r>
            <a:endParaRPr/>
          </a:p>
        </p:txBody>
      </p:sp>
      <p:sp>
        <p:nvSpPr>
          <p:cNvPr id="249" name="Google Shape;249;g2464d051e78_0_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4a049e8117_5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24a049e8117_5_10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464d051e78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6850" lvl="0" marL="215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1 or 2 main target users;</a:t>
            </a:r>
            <a:endParaRPr sz="900">
              <a:solidFill>
                <a:schemeClr val="dk1"/>
              </a:solidFill>
            </a:endParaRPr>
          </a:p>
          <a:p>
            <a:pPr indent="-196850" lvl="0" marL="215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 the corresponding personas:</a:t>
            </a:r>
            <a:endParaRPr sz="900">
              <a:solidFill>
                <a:schemeClr val="dk1"/>
              </a:solidFill>
            </a:endParaRPr>
          </a:p>
          <a:p>
            <a:pPr indent="-196850" lvl="1" marL="55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Include name, gender, age, profession, background, main motivations, goals and needs …</a:t>
            </a:r>
            <a:endParaRPr sz="900">
              <a:solidFill>
                <a:schemeClr val="dk1"/>
              </a:solidFill>
            </a:endParaRPr>
          </a:p>
          <a:p>
            <a:pPr indent="-196850" lvl="1" marL="55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not void too much detail (include only information relevant to your problem</a:t>
            </a:r>
            <a:endParaRPr sz="900"/>
          </a:p>
        </p:txBody>
      </p:sp>
      <p:sp>
        <p:nvSpPr>
          <p:cNvPr id="279" name="Google Shape;279;g2464d051e78_0_3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464d051e78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6850" lvl="0" marL="215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1 or 2 main target users;</a:t>
            </a:r>
            <a:endParaRPr sz="900">
              <a:solidFill>
                <a:schemeClr val="dk1"/>
              </a:solidFill>
            </a:endParaRPr>
          </a:p>
          <a:p>
            <a:pPr indent="-196850" lvl="0" marL="215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 the corresponding personas:</a:t>
            </a:r>
            <a:endParaRPr sz="900">
              <a:solidFill>
                <a:schemeClr val="dk1"/>
              </a:solidFill>
            </a:endParaRPr>
          </a:p>
          <a:p>
            <a:pPr indent="-196850" lvl="1" marL="55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Include name, gender, age, profession, background, main motivations, goals and needs …</a:t>
            </a:r>
            <a:endParaRPr sz="900">
              <a:solidFill>
                <a:schemeClr val="dk1"/>
              </a:solidFill>
            </a:endParaRPr>
          </a:p>
          <a:p>
            <a:pPr indent="-196850" lvl="1" marL="55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not void too much detail (include only information relevant to your problem</a:t>
            </a:r>
            <a:endParaRPr sz="900"/>
          </a:p>
        </p:txBody>
      </p:sp>
      <p:sp>
        <p:nvSpPr>
          <p:cNvPr id="293" name="Google Shape;293;g2464d051e78_0_2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464d051e78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9550" lvl="0" marL="215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 context of use through 1 or 2 main scenarios including the personas you have defined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9550" lvl="0" marL="215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 short concepts or descriptions of how users (personas) will use the application </a:t>
            </a:r>
            <a:endParaRPr>
              <a:solidFill>
                <a:schemeClr val="dk1"/>
              </a:solidFill>
            </a:endParaRPr>
          </a:p>
          <a:p>
            <a:pPr indent="-209550" lvl="0" marL="215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Should not go into too much detail</a:t>
            </a:r>
            <a:endParaRPr/>
          </a:p>
        </p:txBody>
      </p:sp>
      <p:sp>
        <p:nvSpPr>
          <p:cNvPr id="307" name="Google Shape;307;g2464d051e78_0_4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464d051e78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215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each scenario indicate the main tasks that users will perform using the application;</a:t>
            </a:r>
            <a:endParaRPr sz="1000">
              <a:solidFill>
                <a:schemeClr val="dk1"/>
              </a:solidFill>
            </a:endParaRPr>
          </a:p>
          <a:p>
            <a:pPr indent="-203200" lvl="0" marL="215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relevant issues of the context of use, if necessary (e.g. mobile usage, noise, dust, stress level, etc.);</a:t>
            </a:r>
            <a:endParaRPr sz="1000">
              <a:solidFill>
                <a:schemeClr val="dk1"/>
              </a:solidFill>
            </a:endParaRPr>
          </a:p>
          <a:p>
            <a:pPr indent="-203200" lvl="0" marL="215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tasks will become easier using the application (taking advantage of the new capacities) and how they are performed currently (without the application)? </a:t>
            </a:r>
            <a:endParaRPr sz="1000">
              <a:solidFill>
                <a:schemeClr val="dk1"/>
              </a:solidFill>
            </a:endParaRPr>
          </a:p>
          <a:p>
            <a:pPr indent="-203200" lvl="0" marL="215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Include the decomposition of the main task.</a:t>
            </a:r>
            <a:endParaRPr sz="1000"/>
          </a:p>
        </p:txBody>
      </p:sp>
      <p:sp>
        <p:nvSpPr>
          <p:cNvPr id="319" name="Google Shape;319;g2464d051e78_0_5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464d051e78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215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each scenario indicate the main tasks that users will perform using the application;</a:t>
            </a:r>
            <a:endParaRPr sz="1000">
              <a:solidFill>
                <a:schemeClr val="dk1"/>
              </a:solidFill>
            </a:endParaRPr>
          </a:p>
          <a:p>
            <a:pPr indent="-203200" lvl="0" marL="215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relevant issues of the context of use, if necessary (e.g. mobile usage, noise, dust, stress level, etc.);</a:t>
            </a:r>
            <a:endParaRPr sz="1000">
              <a:solidFill>
                <a:schemeClr val="dk1"/>
              </a:solidFill>
            </a:endParaRPr>
          </a:p>
          <a:p>
            <a:pPr indent="-203200" lvl="0" marL="215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tasks will become easier using the application (taking advantage of the new capacities) and how they are performed currently (without the application)? </a:t>
            </a:r>
            <a:endParaRPr sz="1000">
              <a:solidFill>
                <a:schemeClr val="dk1"/>
              </a:solidFill>
            </a:endParaRPr>
          </a:p>
          <a:p>
            <a:pPr indent="-203200" lvl="0" marL="215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Include the decomposition of the main task.</a:t>
            </a:r>
            <a:endParaRPr sz="1000"/>
          </a:p>
        </p:txBody>
      </p:sp>
      <p:sp>
        <p:nvSpPr>
          <p:cNvPr id="329" name="Google Shape;329;g2464d051e78_0_5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8" name="Google Shape;58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3" name="Google Shape;83;p18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5" name="Google Shape;85;p1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1" name="Google Shape;101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2" name="Google Shape;102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9" name="Google Shape;109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4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Timeline">
  <p:cSld name="Simple Timeline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/>
          <p:nvPr/>
        </p:nvSpPr>
        <p:spPr>
          <a:xfrm>
            <a:off x="0" y="4402138"/>
            <a:ext cx="9144000" cy="741363"/>
          </a:xfrm>
          <a:custGeom>
            <a:rect b="b" l="l" r="r" t="t"/>
            <a:pathLst>
              <a:path extrusionOk="0" h="933" w="11520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rgbClr val="FB6E5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6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36" name="Google Shape;136;p26"/>
          <p:cNvGrpSpPr/>
          <p:nvPr/>
        </p:nvGrpSpPr>
        <p:grpSpPr>
          <a:xfrm>
            <a:off x="611188" y="2751138"/>
            <a:ext cx="7980363" cy="146050"/>
            <a:chOff x="611188" y="2751138"/>
            <a:chExt cx="7980363" cy="146050"/>
          </a:xfrm>
        </p:grpSpPr>
        <p:cxnSp>
          <p:nvCxnSpPr>
            <p:cNvPr id="137" name="Google Shape;137;p26"/>
            <p:cNvCxnSpPr/>
            <p:nvPr/>
          </p:nvCxnSpPr>
          <p:spPr>
            <a:xfrm>
              <a:off x="638176" y="2824163"/>
              <a:ext cx="7847013" cy="0"/>
            </a:xfrm>
            <a:prstGeom prst="straightConnector1">
              <a:avLst/>
            </a:prstGeom>
            <a:noFill/>
            <a:ln cap="flat" cmpd="sng" w="14275">
              <a:solidFill>
                <a:srgbClr val="CDD0D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8" name="Google Shape;138;p26"/>
            <p:cNvSpPr/>
            <p:nvPr/>
          </p:nvSpPr>
          <p:spPr>
            <a:xfrm>
              <a:off x="611188" y="2795588"/>
              <a:ext cx="57150" cy="57150"/>
            </a:xfrm>
            <a:prstGeom prst="rect">
              <a:avLst/>
            </a:prstGeom>
            <a:solidFill>
              <a:srgbClr val="CDD0D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26"/>
            <p:cNvSpPr/>
            <p:nvPr/>
          </p:nvSpPr>
          <p:spPr>
            <a:xfrm>
              <a:off x="8462963" y="2751138"/>
              <a:ext cx="128588" cy="146050"/>
            </a:xfrm>
            <a:custGeom>
              <a:rect b="b" l="l" r="r" t="t"/>
              <a:pathLst>
                <a:path extrusionOk="0" h="183" w="160">
                  <a:moveTo>
                    <a:pt x="0" y="183"/>
                  </a:moveTo>
                  <a:lnTo>
                    <a:pt x="160" y="92"/>
                  </a:lnTo>
                  <a:lnTo>
                    <a:pt x="0" y="0"/>
                  </a:lnTo>
                  <a:lnTo>
                    <a:pt x="0" y="183"/>
                  </a:lnTo>
                  <a:close/>
                </a:path>
              </a:pathLst>
            </a:custGeom>
            <a:solidFill>
              <a:srgbClr val="CDD0D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" name="Google Shape;140;p26"/>
          <p:cNvSpPr/>
          <p:nvPr/>
        </p:nvSpPr>
        <p:spPr>
          <a:xfrm>
            <a:off x="1316038" y="2786063"/>
            <a:ext cx="74613" cy="76200"/>
          </a:xfrm>
          <a:custGeom>
            <a:rect b="b" l="l" r="r" t="t"/>
            <a:pathLst>
              <a:path extrusionOk="0" h="94" w="93">
                <a:moveTo>
                  <a:pt x="93" y="47"/>
                </a:moveTo>
                <a:lnTo>
                  <a:pt x="93" y="47"/>
                </a:lnTo>
                <a:lnTo>
                  <a:pt x="92" y="56"/>
                </a:lnTo>
                <a:lnTo>
                  <a:pt x="90" y="65"/>
                </a:lnTo>
                <a:lnTo>
                  <a:pt x="85" y="74"/>
                </a:lnTo>
                <a:lnTo>
                  <a:pt x="79" y="80"/>
                </a:lnTo>
                <a:lnTo>
                  <a:pt x="72" y="86"/>
                </a:lnTo>
                <a:lnTo>
                  <a:pt x="64" y="90"/>
                </a:lnTo>
                <a:lnTo>
                  <a:pt x="56" y="93"/>
                </a:lnTo>
                <a:lnTo>
                  <a:pt x="46" y="94"/>
                </a:lnTo>
                <a:lnTo>
                  <a:pt x="46" y="94"/>
                </a:lnTo>
                <a:lnTo>
                  <a:pt x="37" y="93"/>
                </a:lnTo>
                <a:lnTo>
                  <a:pt x="29" y="90"/>
                </a:lnTo>
                <a:lnTo>
                  <a:pt x="20" y="86"/>
                </a:lnTo>
                <a:lnTo>
                  <a:pt x="14" y="80"/>
                </a:lnTo>
                <a:lnTo>
                  <a:pt x="8" y="74"/>
                </a:lnTo>
                <a:lnTo>
                  <a:pt x="3" y="65"/>
                </a:lnTo>
                <a:lnTo>
                  <a:pt x="1" y="56"/>
                </a:lnTo>
                <a:lnTo>
                  <a:pt x="0" y="47"/>
                </a:lnTo>
                <a:lnTo>
                  <a:pt x="0" y="47"/>
                </a:lnTo>
                <a:lnTo>
                  <a:pt x="1" y="38"/>
                </a:lnTo>
                <a:lnTo>
                  <a:pt x="3" y="29"/>
                </a:lnTo>
                <a:lnTo>
                  <a:pt x="8" y="21"/>
                </a:lnTo>
                <a:lnTo>
                  <a:pt x="14" y="14"/>
                </a:lnTo>
                <a:lnTo>
                  <a:pt x="20" y="8"/>
                </a:lnTo>
                <a:lnTo>
                  <a:pt x="29" y="4"/>
                </a:lnTo>
                <a:lnTo>
                  <a:pt x="37" y="1"/>
                </a:lnTo>
                <a:lnTo>
                  <a:pt x="46" y="0"/>
                </a:lnTo>
                <a:lnTo>
                  <a:pt x="46" y="0"/>
                </a:lnTo>
                <a:lnTo>
                  <a:pt x="56" y="1"/>
                </a:lnTo>
                <a:lnTo>
                  <a:pt x="64" y="4"/>
                </a:lnTo>
                <a:lnTo>
                  <a:pt x="72" y="8"/>
                </a:lnTo>
                <a:lnTo>
                  <a:pt x="79" y="14"/>
                </a:lnTo>
                <a:lnTo>
                  <a:pt x="85" y="21"/>
                </a:lnTo>
                <a:lnTo>
                  <a:pt x="90" y="29"/>
                </a:lnTo>
                <a:lnTo>
                  <a:pt x="92" y="38"/>
                </a:lnTo>
                <a:lnTo>
                  <a:pt x="93" y="47"/>
                </a:lnTo>
                <a:lnTo>
                  <a:pt x="93" y="47"/>
                </a:lnTo>
                <a:close/>
              </a:path>
            </a:pathLst>
          </a:custGeom>
          <a:solidFill>
            <a:srgbClr val="ED546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6"/>
          <p:cNvSpPr/>
          <p:nvPr/>
        </p:nvSpPr>
        <p:spPr>
          <a:xfrm>
            <a:off x="2392363" y="2786063"/>
            <a:ext cx="73025" cy="76200"/>
          </a:xfrm>
          <a:custGeom>
            <a:rect b="b" l="l" r="r" t="t"/>
            <a:pathLst>
              <a:path extrusionOk="0" h="94" w="93">
                <a:moveTo>
                  <a:pt x="93" y="47"/>
                </a:moveTo>
                <a:lnTo>
                  <a:pt x="93" y="47"/>
                </a:lnTo>
                <a:lnTo>
                  <a:pt x="93" y="56"/>
                </a:lnTo>
                <a:lnTo>
                  <a:pt x="89" y="65"/>
                </a:lnTo>
                <a:lnTo>
                  <a:pt x="86" y="74"/>
                </a:lnTo>
                <a:lnTo>
                  <a:pt x="80" y="80"/>
                </a:lnTo>
                <a:lnTo>
                  <a:pt x="73" y="86"/>
                </a:lnTo>
                <a:lnTo>
                  <a:pt x="65" y="90"/>
                </a:lnTo>
                <a:lnTo>
                  <a:pt x="56" y="93"/>
                </a:lnTo>
                <a:lnTo>
                  <a:pt x="47" y="94"/>
                </a:lnTo>
                <a:lnTo>
                  <a:pt x="47" y="94"/>
                </a:lnTo>
                <a:lnTo>
                  <a:pt x="38" y="93"/>
                </a:lnTo>
                <a:lnTo>
                  <a:pt x="28" y="90"/>
                </a:lnTo>
                <a:lnTo>
                  <a:pt x="20" y="86"/>
                </a:lnTo>
                <a:lnTo>
                  <a:pt x="13" y="80"/>
                </a:lnTo>
                <a:lnTo>
                  <a:pt x="8" y="74"/>
                </a:lnTo>
                <a:lnTo>
                  <a:pt x="3" y="65"/>
                </a:lnTo>
                <a:lnTo>
                  <a:pt x="1" y="56"/>
                </a:lnTo>
                <a:lnTo>
                  <a:pt x="0" y="47"/>
                </a:lnTo>
                <a:lnTo>
                  <a:pt x="0" y="47"/>
                </a:lnTo>
                <a:lnTo>
                  <a:pt x="1" y="38"/>
                </a:lnTo>
                <a:lnTo>
                  <a:pt x="3" y="29"/>
                </a:lnTo>
                <a:lnTo>
                  <a:pt x="8" y="21"/>
                </a:lnTo>
                <a:lnTo>
                  <a:pt x="13" y="14"/>
                </a:lnTo>
                <a:lnTo>
                  <a:pt x="20" y="8"/>
                </a:lnTo>
                <a:lnTo>
                  <a:pt x="28" y="4"/>
                </a:lnTo>
                <a:lnTo>
                  <a:pt x="38" y="1"/>
                </a:lnTo>
                <a:lnTo>
                  <a:pt x="47" y="0"/>
                </a:lnTo>
                <a:lnTo>
                  <a:pt x="47" y="0"/>
                </a:lnTo>
                <a:lnTo>
                  <a:pt x="56" y="1"/>
                </a:lnTo>
                <a:lnTo>
                  <a:pt x="65" y="4"/>
                </a:lnTo>
                <a:lnTo>
                  <a:pt x="73" y="8"/>
                </a:lnTo>
                <a:lnTo>
                  <a:pt x="80" y="14"/>
                </a:lnTo>
                <a:lnTo>
                  <a:pt x="86" y="21"/>
                </a:lnTo>
                <a:lnTo>
                  <a:pt x="89" y="29"/>
                </a:lnTo>
                <a:lnTo>
                  <a:pt x="93" y="38"/>
                </a:lnTo>
                <a:lnTo>
                  <a:pt x="93" y="47"/>
                </a:lnTo>
                <a:lnTo>
                  <a:pt x="93" y="47"/>
                </a:lnTo>
                <a:close/>
              </a:path>
            </a:pathLst>
          </a:custGeom>
          <a:solidFill>
            <a:srgbClr val="FB6E5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6"/>
          <p:cNvSpPr/>
          <p:nvPr/>
        </p:nvSpPr>
        <p:spPr>
          <a:xfrm>
            <a:off x="3468688" y="2786063"/>
            <a:ext cx="74613" cy="76200"/>
          </a:xfrm>
          <a:custGeom>
            <a:rect b="b" l="l" r="r" t="t"/>
            <a:pathLst>
              <a:path extrusionOk="0" h="94" w="93">
                <a:moveTo>
                  <a:pt x="93" y="47"/>
                </a:moveTo>
                <a:lnTo>
                  <a:pt x="93" y="47"/>
                </a:lnTo>
                <a:lnTo>
                  <a:pt x="92" y="56"/>
                </a:lnTo>
                <a:lnTo>
                  <a:pt x="90" y="65"/>
                </a:lnTo>
                <a:lnTo>
                  <a:pt x="85" y="74"/>
                </a:lnTo>
                <a:lnTo>
                  <a:pt x="79" y="80"/>
                </a:lnTo>
                <a:lnTo>
                  <a:pt x="72" y="86"/>
                </a:lnTo>
                <a:lnTo>
                  <a:pt x="64" y="90"/>
                </a:lnTo>
                <a:lnTo>
                  <a:pt x="56" y="93"/>
                </a:lnTo>
                <a:lnTo>
                  <a:pt x="46" y="94"/>
                </a:lnTo>
                <a:lnTo>
                  <a:pt x="46" y="94"/>
                </a:lnTo>
                <a:lnTo>
                  <a:pt x="37" y="93"/>
                </a:lnTo>
                <a:lnTo>
                  <a:pt x="28" y="90"/>
                </a:lnTo>
                <a:lnTo>
                  <a:pt x="20" y="86"/>
                </a:lnTo>
                <a:lnTo>
                  <a:pt x="14" y="80"/>
                </a:lnTo>
                <a:lnTo>
                  <a:pt x="8" y="74"/>
                </a:lnTo>
                <a:lnTo>
                  <a:pt x="3" y="65"/>
                </a:lnTo>
                <a:lnTo>
                  <a:pt x="1" y="56"/>
                </a:lnTo>
                <a:lnTo>
                  <a:pt x="0" y="47"/>
                </a:lnTo>
                <a:lnTo>
                  <a:pt x="0" y="47"/>
                </a:lnTo>
                <a:lnTo>
                  <a:pt x="1" y="38"/>
                </a:lnTo>
                <a:lnTo>
                  <a:pt x="3" y="29"/>
                </a:lnTo>
                <a:lnTo>
                  <a:pt x="8" y="21"/>
                </a:lnTo>
                <a:lnTo>
                  <a:pt x="14" y="14"/>
                </a:lnTo>
                <a:lnTo>
                  <a:pt x="20" y="8"/>
                </a:lnTo>
                <a:lnTo>
                  <a:pt x="28" y="4"/>
                </a:lnTo>
                <a:lnTo>
                  <a:pt x="37" y="1"/>
                </a:lnTo>
                <a:lnTo>
                  <a:pt x="46" y="0"/>
                </a:lnTo>
                <a:lnTo>
                  <a:pt x="46" y="0"/>
                </a:lnTo>
                <a:lnTo>
                  <a:pt x="56" y="1"/>
                </a:lnTo>
                <a:lnTo>
                  <a:pt x="64" y="4"/>
                </a:lnTo>
                <a:lnTo>
                  <a:pt x="72" y="8"/>
                </a:lnTo>
                <a:lnTo>
                  <a:pt x="79" y="14"/>
                </a:lnTo>
                <a:lnTo>
                  <a:pt x="85" y="21"/>
                </a:lnTo>
                <a:lnTo>
                  <a:pt x="90" y="29"/>
                </a:lnTo>
                <a:lnTo>
                  <a:pt x="92" y="38"/>
                </a:lnTo>
                <a:lnTo>
                  <a:pt x="93" y="47"/>
                </a:lnTo>
                <a:lnTo>
                  <a:pt x="93" y="47"/>
                </a:lnTo>
                <a:close/>
              </a:path>
            </a:pathLst>
          </a:custGeom>
          <a:solidFill>
            <a:srgbClr val="FFCE5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6"/>
          <p:cNvSpPr/>
          <p:nvPr/>
        </p:nvSpPr>
        <p:spPr>
          <a:xfrm>
            <a:off x="5622926" y="2786063"/>
            <a:ext cx="73025" cy="76200"/>
          </a:xfrm>
          <a:custGeom>
            <a:rect b="b" l="l" r="r" t="t"/>
            <a:pathLst>
              <a:path extrusionOk="0" h="94" w="93">
                <a:moveTo>
                  <a:pt x="93" y="47"/>
                </a:moveTo>
                <a:lnTo>
                  <a:pt x="93" y="47"/>
                </a:lnTo>
                <a:lnTo>
                  <a:pt x="92" y="56"/>
                </a:lnTo>
                <a:lnTo>
                  <a:pt x="90" y="65"/>
                </a:lnTo>
                <a:lnTo>
                  <a:pt x="85" y="74"/>
                </a:lnTo>
                <a:lnTo>
                  <a:pt x="79" y="80"/>
                </a:lnTo>
                <a:lnTo>
                  <a:pt x="72" y="86"/>
                </a:lnTo>
                <a:lnTo>
                  <a:pt x="64" y="90"/>
                </a:lnTo>
                <a:lnTo>
                  <a:pt x="56" y="93"/>
                </a:lnTo>
                <a:lnTo>
                  <a:pt x="46" y="94"/>
                </a:lnTo>
                <a:lnTo>
                  <a:pt x="46" y="94"/>
                </a:lnTo>
                <a:lnTo>
                  <a:pt x="37" y="93"/>
                </a:lnTo>
                <a:lnTo>
                  <a:pt x="28" y="90"/>
                </a:lnTo>
                <a:lnTo>
                  <a:pt x="20" y="86"/>
                </a:lnTo>
                <a:lnTo>
                  <a:pt x="13" y="80"/>
                </a:lnTo>
                <a:lnTo>
                  <a:pt x="8" y="74"/>
                </a:lnTo>
                <a:lnTo>
                  <a:pt x="3" y="65"/>
                </a:lnTo>
                <a:lnTo>
                  <a:pt x="1" y="56"/>
                </a:lnTo>
                <a:lnTo>
                  <a:pt x="0" y="47"/>
                </a:lnTo>
                <a:lnTo>
                  <a:pt x="0" y="47"/>
                </a:lnTo>
                <a:lnTo>
                  <a:pt x="1" y="38"/>
                </a:lnTo>
                <a:lnTo>
                  <a:pt x="3" y="29"/>
                </a:lnTo>
                <a:lnTo>
                  <a:pt x="8" y="21"/>
                </a:lnTo>
                <a:lnTo>
                  <a:pt x="13" y="14"/>
                </a:lnTo>
                <a:lnTo>
                  <a:pt x="20" y="8"/>
                </a:lnTo>
                <a:lnTo>
                  <a:pt x="28" y="4"/>
                </a:lnTo>
                <a:lnTo>
                  <a:pt x="37" y="1"/>
                </a:lnTo>
                <a:lnTo>
                  <a:pt x="46" y="0"/>
                </a:lnTo>
                <a:lnTo>
                  <a:pt x="46" y="0"/>
                </a:lnTo>
                <a:lnTo>
                  <a:pt x="56" y="1"/>
                </a:lnTo>
                <a:lnTo>
                  <a:pt x="64" y="4"/>
                </a:lnTo>
                <a:lnTo>
                  <a:pt x="72" y="8"/>
                </a:lnTo>
                <a:lnTo>
                  <a:pt x="79" y="14"/>
                </a:lnTo>
                <a:lnTo>
                  <a:pt x="85" y="21"/>
                </a:lnTo>
                <a:lnTo>
                  <a:pt x="90" y="29"/>
                </a:lnTo>
                <a:lnTo>
                  <a:pt x="92" y="38"/>
                </a:lnTo>
                <a:lnTo>
                  <a:pt x="93" y="47"/>
                </a:lnTo>
                <a:lnTo>
                  <a:pt x="93" y="47"/>
                </a:lnTo>
                <a:close/>
              </a:path>
            </a:pathLst>
          </a:custGeom>
          <a:solidFill>
            <a:srgbClr val="49CFA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6"/>
          <p:cNvSpPr/>
          <p:nvPr/>
        </p:nvSpPr>
        <p:spPr>
          <a:xfrm>
            <a:off x="4545013" y="2786063"/>
            <a:ext cx="74613" cy="76200"/>
          </a:xfrm>
          <a:custGeom>
            <a:rect b="b" l="l" r="r" t="t"/>
            <a:pathLst>
              <a:path extrusionOk="0" h="94" w="93">
                <a:moveTo>
                  <a:pt x="93" y="47"/>
                </a:moveTo>
                <a:lnTo>
                  <a:pt x="93" y="47"/>
                </a:lnTo>
                <a:lnTo>
                  <a:pt x="93" y="56"/>
                </a:lnTo>
                <a:lnTo>
                  <a:pt x="89" y="65"/>
                </a:lnTo>
                <a:lnTo>
                  <a:pt x="86" y="74"/>
                </a:lnTo>
                <a:lnTo>
                  <a:pt x="80" y="80"/>
                </a:lnTo>
                <a:lnTo>
                  <a:pt x="73" y="86"/>
                </a:lnTo>
                <a:lnTo>
                  <a:pt x="65" y="90"/>
                </a:lnTo>
                <a:lnTo>
                  <a:pt x="56" y="93"/>
                </a:lnTo>
                <a:lnTo>
                  <a:pt x="47" y="94"/>
                </a:lnTo>
                <a:lnTo>
                  <a:pt x="47" y="94"/>
                </a:lnTo>
                <a:lnTo>
                  <a:pt x="38" y="93"/>
                </a:lnTo>
                <a:lnTo>
                  <a:pt x="28" y="90"/>
                </a:lnTo>
                <a:lnTo>
                  <a:pt x="20" y="86"/>
                </a:lnTo>
                <a:lnTo>
                  <a:pt x="13" y="80"/>
                </a:lnTo>
                <a:lnTo>
                  <a:pt x="8" y="74"/>
                </a:lnTo>
                <a:lnTo>
                  <a:pt x="3" y="65"/>
                </a:lnTo>
                <a:lnTo>
                  <a:pt x="1" y="56"/>
                </a:lnTo>
                <a:lnTo>
                  <a:pt x="0" y="47"/>
                </a:lnTo>
                <a:lnTo>
                  <a:pt x="0" y="47"/>
                </a:lnTo>
                <a:lnTo>
                  <a:pt x="1" y="38"/>
                </a:lnTo>
                <a:lnTo>
                  <a:pt x="3" y="29"/>
                </a:lnTo>
                <a:lnTo>
                  <a:pt x="8" y="21"/>
                </a:lnTo>
                <a:lnTo>
                  <a:pt x="13" y="14"/>
                </a:lnTo>
                <a:lnTo>
                  <a:pt x="20" y="8"/>
                </a:lnTo>
                <a:lnTo>
                  <a:pt x="28" y="4"/>
                </a:lnTo>
                <a:lnTo>
                  <a:pt x="38" y="1"/>
                </a:lnTo>
                <a:lnTo>
                  <a:pt x="47" y="0"/>
                </a:lnTo>
                <a:lnTo>
                  <a:pt x="47" y="0"/>
                </a:lnTo>
                <a:lnTo>
                  <a:pt x="56" y="1"/>
                </a:lnTo>
                <a:lnTo>
                  <a:pt x="65" y="4"/>
                </a:lnTo>
                <a:lnTo>
                  <a:pt x="73" y="8"/>
                </a:lnTo>
                <a:lnTo>
                  <a:pt x="80" y="14"/>
                </a:lnTo>
                <a:lnTo>
                  <a:pt x="86" y="21"/>
                </a:lnTo>
                <a:lnTo>
                  <a:pt x="89" y="29"/>
                </a:lnTo>
                <a:lnTo>
                  <a:pt x="93" y="38"/>
                </a:lnTo>
                <a:lnTo>
                  <a:pt x="93" y="47"/>
                </a:lnTo>
                <a:lnTo>
                  <a:pt x="93" y="47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6"/>
          <p:cNvSpPr/>
          <p:nvPr/>
        </p:nvSpPr>
        <p:spPr>
          <a:xfrm>
            <a:off x="7775576" y="2786063"/>
            <a:ext cx="74613" cy="76200"/>
          </a:xfrm>
          <a:custGeom>
            <a:rect b="b" l="l" r="r" t="t"/>
            <a:pathLst>
              <a:path extrusionOk="0" h="94" w="93">
                <a:moveTo>
                  <a:pt x="93" y="47"/>
                </a:moveTo>
                <a:lnTo>
                  <a:pt x="93" y="47"/>
                </a:lnTo>
                <a:lnTo>
                  <a:pt x="92" y="56"/>
                </a:lnTo>
                <a:lnTo>
                  <a:pt x="89" y="65"/>
                </a:lnTo>
                <a:lnTo>
                  <a:pt x="85" y="74"/>
                </a:lnTo>
                <a:lnTo>
                  <a:pt x="79" y="80"/>
                </a:lnTo>
                <a:lnTo>
                  <a:pt x="72" y="86"/>
                </a:lnTo>
                <a:lnTo>
                  <a:pt x="64" y="90"/>
                </a:lnTo>
                <a:lnTo>
                  <a:pt x="56" y="93"/>
                </a:lnTo>
                <a:lnTo>
                  <a:pt x="46" y="94"/>
                </a:lnTo>
                <a:lnTo>
                  <a:pt x="46" y="94"/>
                </a:lnTo>
                <a:lnTo>
                  <a:pt x="36" y="93"/>
                </a:lnTo>
                <a:lnTo>
                  <a:pt x="28" y="90"/>
                </a:lnTo>
                <a:lnTo>
                  <a:pt x="20" y="86"/>
                </a:lnTo>
                <a:lnTo>
                  <a:pt x="13" y="80"/>
                </a:lnTo>
                <a:lnTo>
                  <a:pt x="8" y="74"/>
                </a:lnTo>
                <a:lnTo>
                  <a:pt x="3" y="65"/>
                </a:lnTo>
                <a:lnTo>
                  <a:pt x="1" y="56"/>
                </a:lnTo>
                <a:lnTo>
                  <a:pt x="0" y="47"/>
                </a:lnTo>
                <a:lnTo>
                  <a:pt x="0" y="47"/>
                </a:lnTo>
                <a:lnTo>
                  <a:pt x="1" y="38"/>
                </a:lnTo>
                <a:lnTo>
                  <a:pt x="3" y="29"/>
                </a:lnTo>
                <a:lnTo>
                  <a:pt x="8" y="21"/>
                </a:lnTo>
                <a:lnTo>
                  <a:pt x="13" y="14"/>
                </a:lnTo>
                <a:lnTo>
                  <a:pt x="20" y="8"/>
                </a:lnTo>
                <a:lnTo>
                  <a:pt x="28" y="4"/>
                </a:lnTo>
                <a:lnTo>
                  <a:pt x="36" y="1"/>
                </a:lnTo>
                <a:lnTo>
                  <a:pt x="46" y="0"/>
                </a:lnTo>
                <a:lnTo>
                  <a:pt x="46" y="0"/>
                </a:lnTo>
                <a:lnTo>
                  <a:pt x="56" y="1"/>
                </a:lnTo>
                <a:lnTo>
                  <a:pt x="64" y="4"/>
                </a:lnTo>
                <a:lnTo>
                  <a:pt x="72" y="8"/>
                </a:lnTo>
                <a:lnTo>
                  <a:pt x="79" y="14"/>
                </a:lnTo>
                <a:lnTo>
                  <a:pt x="85" y="21"/>
                </a:lnTo>
                <a:lnTo>
                  <a:pt x="89" y="29"/>
                </a:lnTo>
                <a:lnTo>
                  <a:pt x="92" y="38"/>
                </a:lnTo>
                <a:lnTo>
                  <a:pt x="93" y="47"/>
                </a:lnTo>
                <a:lnTo>
                  <a:pt x="93" y="47"/>
                </a:lnTo>
                <a:close/>
              </a:path>
            </a:pathLst>
          </a:custGeom>
          <a:solidFill>
            <a:srgbClr val="5D9BE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6"/>
          <p:cNvSpPr/>
          <p:nvPr/>
        </p:nvSpPr>
        <p:spPr>
          <a:xfrm>
            <a:off x="870086" y="2283718"/>
            <a:ext cx="964930" cy="389684"/>
          </a:xfrm>
          <a:custGeom>
            <a:rect b="b" l="l" r="r" t="t"/>
            <a:pathLst>
              <a:path extrusionOk="0" h="422" w="1041">
                <a:moveTo>
                  <a:pt x="0" y="0"/>
                </a:moveTo>
                <a:lnTo>
                  <a:pt x="0" y="375"/>
                </a:lnTo>
                <a:lnTo>
                  <a:pt x="475" y="375"/>
                </a:lnTo>
                <a:lnTo>
                  <a:pt x="520" y="422"/>
                </a:lnTo>
                <a:lnTo>
                  <a:pt x="565" y="375"/>
                </a:lnTo>
                <a:lnTo>
                  <a:pt x="1041" y="375"/>
                </a:lnTo>
                <a:lnTo>
                  <a:pt x="1041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ED546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6"/>
          <p:cNvSpPr/>
          <p:nvPr/>
        </p:nvSpPr>
        <p:spPr>
          <a:xfrm>
            <a:off x="3024323" y="2283718"/>
            <a:ext cx="964930" cy="389684"/>
          </a:xfrm>
          <a:custGeom>
            <a:rect b="b" l="l" r="r" t="t"/>
            <a:pathLst>
              <a:path extrusionOk="0" h="422" w="1040">
                <a:moveTo>
                  <a:pt x="0" y="0"/>
                </a:moveTo>
                <a:lnTo>
                  <a:pt x="0" y="375"/>
                </a:lnTo>
                <a:lnTo>
                  <a:pt x="475" y="375"/>
                </a:lnTo>
                <a:lnTo>
                  <a:pt x="520" y="422"/>
                </a:lnTo>
                <a:lnTo>
                  <a:pt x="565" y="375"/>
                </a:lnTo>
                <a:lnTo>
                  <a:pt x="1040" y="375"/>
                </a:lnTo>
                <a:lnTo>
                  <a:pt x="104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E5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6"/>
          <p:cNvSpPr/>
          <p:nvPr/>
        </p:nvSpPr>
        <p:spPr>
          <a:xfrm>
            <a:off x="5176973" y="2283718"/>
            <a:ext cx="964930" cy="389684"/>
          </a:xfrm>
          <a:custGeom>
            <a:rect b="b" l="l" r="r" t="t"/>
            <a:pathLst>
              <a:path extrusionOk="0" h="422" w="1040">
                <a:moveTo>
                  <a:pt x="0" y="0"/>
                </a:moveTo>
                <a:lnTo>
                  <a:pt x="0" y="375"/>
                </a:lnTo>
                <a:lnTo>
                  <a:pt x="475" y="375"/>
                </a:lnTo>
                <a:lnTo>
                  <a:pt x="520" y="422"/>
                </a:lnTo>
                <a:lnTo>
                  <a:pt x="565" y="375"/>
                </a:lnTo>
                <a:lnTo>
                  <a:pt x="1040" y="375"/>
                </a:lnTo>
                <a:lnTo>
                  <a:pt x="104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9CFA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6"/>
          <p:cNvSpPr/>
          <p:nvPr/>
        </p:nvSpPr>
        <p:spPr>
          <a:xfrm>
            <a:off x="1946277" y="2974154"/>
            <a:ext cx="966786" cy="389684"/>
          </a:xfrm>
          <a:custGeom>
            <a:rect b="b" l="l" r="r" t="t"/>
            <a:pathLst>
              <a:path extrusionOk="0" h="422" w="1042">
                <a:moveTo>
                  <a:pt x="0" y="422"/>
                </a:moveTo>
                <a:lnTo>
                  <a:pt x="0" y="47"/>
                </a:lnTo>
                <a:lnTo>
                  <a:pt x="475" y="47"/>
                </a:lnTo>
                <a:lnTo>
                  <a:pt x="521" y="0"/>
                </a:lnTo>
                <a:lnTo>
                  <a:pt x="565" y="47"/>
                </a:lnTo>
                <a:lnTo>
                  <a:pt x="1042" y="47"/>
                </a:lnTo>
                <a:lnTo>
                  <a:pt x="1042" y="422"/>
                </a:lnTo>
                <a:lnTo>
                  <a:pt x="0" y="422"/>
                </a:lnTo>
                <a:lnTo>
                  <a:pt x="0" y="422"/>
                </a:lnTo>
                <a:lnTo>
                  <a:pt x="0" y="422"/>
                </a:lnTo>
                <a:close/>
              </a:path>
            </a:pathLst>
          </a:custGeom>
          <a:solidFill>
            <a:srgbClr val="FB6E5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6"/>
          <p:cNvSpPr/>
          <p:nvPr/>
        </p:nvSpPr>
        <p:spPr>
          <a:xfrm>
            <a:off x="4100648" y="2974154"/>
            <a:ext cx="964930" cy="389684"/>
          </a:xfrm>
          <a:custGeom>
            <a:rect b="b" l="l" r="r" t="t"/>
            <a:pathLst>
              <a:path extrusionOk="0" h="422" w="1042">
                <a:moveTo>
                  <a:pt x="0" y="422"/>
                </a:moveTo>
                <a:lnTo>
                  <a:pt x="0" y="47"/>
                </a:lnTo>
                <a:lnTo>
                  <a:pt x="475" y="47"/>
                </a:lnTo>
                <a:lnTo>
                  <a:pt x="521" y="0"/>
                </a:lnTo>
                <a:lnTo>
                  <a:pt x="565" y="47"/>
                </a:lnTo>
                <a:lnTo>
                  <a:pt x="1042" y="47"/>
                </a:lnTo>
                <a:lnTo>
                  <a:pt x="1042" y="422"/>
                </a:lnTo>
                <a:lnTo>
                  <a:pt x="0" y="422"/>
                </a:lnTo>
                <a:lnTo>
                  <a:pt x="0" y="422"/>
                </a:lnTo>
                <a:lnTo>
                  <a:pt x="0" y="422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7331211" y="2283718"/>
            <a:ext cx="964930" cy="389684"/>
          </a:xfrm>
          <a:custGeom>
            <a:rect b="b" l="l" r="r" t="t"/>
            <a:pathLst>
              <a:path extrusionOk="0" h="422" w="1040">
                <a:moveTo>
                  <a:pt x="0" y="0"/>
                </a:moveTo>
                <a:lnTo>
                  <a:pt x="0" y="375"/>
                </a:lnTo>
                <a:lnTo>
                  <a:pt x="475" y="375"/>
                </a:lnTo>
                <a:lnTo>
                  <a:pt x="520" y="422"/>
                </a:lnTo>
                <a:lnTo>
                  <a:pt x="565" y="375"/>
                </a:lnTo>
                <a:lnTo>
                  <a:pt x="1040" y="375"/>
                </a:lnTo>
                <a:lnTo>
                  <a:pt x="104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5D9BE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6"/>
          <p:cNvSpPr/>
          <p:nvPr/>
        </p:nvSpPr>
        <p:spPr>
          <a:xfrm>
            <a:off x="6699251" y="2786063"/>
            <a:ext cx="74613" cy="76200"/>
          </a:xfrm>
          <a:custGeom>
            <a:rect b="b" l="l" r="r" t="t"/>
            <a:pathLst>
              <a:path extrusionOk="0" h="94" w="94">
                <a:moveTo>
                  <a:pt x="94" y="47"/>
                </a:moveTo>
                <a:lnTo>
                  <a:pt x="94" y="47"/>
                </a:lnTo>
                <a:lnTo>
                  <a:pt x="93" y="56"/>
                </a:lnTo>
                <a:lnTo>
                  <a:pt x="89" y="65"/>
                </a:lnTo>
                <a:lnTo>
                  <a:pt x="86" y="74"/>
                </a:lnTo>
                <a:lnTo>
                  <a:pt x="80" y="80"/>
                </a:lnTo>
                <a:lnTo>
                  <a:pt x="73" y="86"/>
                </a:lnTo>
                <a:lnTo>
                  <a:pt x="65" y="90"/>
                </a:lnTo>
                <a:lnTo>
                  <a:pt x="56" y="93"/>
                </a:lnTo>
                <a:lnTo>
                  <a:pt x="47" y="94"/>
                </a:lnTo>
                <a:lnTo>
                  <a:pt x="47" y="94"/>
                </a:lnTo>
                <a:lnTo>
                  <a:pt x="38" y="93"/>
                </a:lnTo>
                <a:lnTo>
                  <a:pt x="28" y="90"/>
                </a:lnTo>
                <a:lnTo>
                  <a:pt x="20" y="86"/>
                </a:lnTo>
                <a:lnTo>
                  <a:pt x="13" y="80"/>
                </a:lnTo>
                <a:lnTo>
                  <a:pt x="8" y="74"/>
                </a:lnTo>
                <a:lnTo>
                  <a:pt x="3" y="65"/>
                </a:lnTo>
                <a:lnTo>
                  <a:pt x="1" y="56"/>
                </a:lnTo>
                <a:lnTo>
                  <a:pt x="0" y="47"/>
                </a:lnTo>
                <a:lnTo>
                  <a:pt x="0" y="47"/>
                </a:lnTo>
                <a:lnTo>
                  <a:pt x="1" y="38"/>
                </a:lnTo>
                <a:lnTo>
                  <a:pt x="3" y="29"/>
                </a:lnTo>
                <a:lnTo>
                  <a:pt x="8" y="21"/>
                </a:lnTo>
                <a:lnTo>
                  <a:pt x="13" y="14"/>
                </a:lnTo>
                <a:lnTo>
                  <a:pt x="20" y="8"/>
                </a:lnTo>
                <a:lnTo>
                  <a:pt x="28" y="4"/>
                </a:lnTo>
                <a:lnTo>
                  <a:pt x="38" y="1"/>
                </a:lnTo>
                <a:lnTo>
                  <a:pt x="47" y="0"/>
                </a:lnTo>
                <a:lnTo>
                  <a:pt x="47" y="0"/>
                </a:lnTo>
                <a:lnTo>
                  <a:pt x="56" y="1"/>
                </a:lnTo>
                <a:lnTo>
                  <a:pt x="65" y="4"/>
                </a:lnTo>
                <a:lnTo>
                  <a:pt x="73" y="8"/>
                </a:lnTo>
                <a:lnTo>
                  <a:pt x="80" y="14"/>
                </a:lnTo>
                <a:lnTo>
                  <a:pt x="86" y="21"/>
                </a:lnTo>
                <a:lnTo>
                  <a:pt x="89" y="29"/>
                </a:lnTo>
                <a:lnTo>
                  <a:pt x="93" y="38"/>
                </a:lnTo>
                <a:lnTo>
                  <a:pt x="94" y="47"/>
                </a:lnTo>
                <a:lnTo>
                  <a:pt x="94" y="47"/>
                </a:lnTo>
                <a:close/>
              </a:path>
            </a:pathLst>
          </a:custGeom>
          <a:solidFill>
            <a:srgbClr val="4FC1E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6"/>
          <p:cNvSpPr/>
          <p:nvPr/>
        </p:nvSpPr>
        <p:spPr>
          <a:xfrm>
            <a:off x="6253164" y="2974154"/>
            <a:ext cx="966786" cy="389684"/>
          </a:xfrm>
          <a:custGeom>
            <a:rect b="b" l="l" r="r" t="t"/>
            <a:pathLst>
              <a:path extrusionOk="0" h="422" w="1041">
                <a:moveTo>
                  <a:pt x="0" y="422"/>
                </a:moveTo>
                <a:lnTo>
                  <a:pt x="0" y="47"/>
                </a:lnTo>
                <a:lnTo>
                  <a:pt x="475" y="47"/>
                </a:lnTo>
                <a:lnTo>
                  <a:pt x="521" y="0"/>
                </a:lnTo>
                <a:lnTo>
                  <a:pt x="565" y="47"/>
                </a:lnTo>
                <a:lnTo>
                  <a:pt x="1041" y="47"/>
                </a:lnTo>
                <a:lnTo>
                  <a:pt x="1041" y="422"/>
                </a:lnTo>
                <a:lnTo>
                  <a:pt x="0" y="422"/>
                </a:lnTo>
                <a:lnTo>
                  <a:pt x="0" y="422"/>
                </a:lnTo>
                <a:lnTo>
                  <a:pt x="0" y="422"/>
                </a:lnTo>
                <a:close/>
              </a:path>
            </a:pathLst>
          </a:custGeom>
          <a:solidFill>
            <a:srgbClr val="4FC1E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599728" y="1371618"/>
            <a:ext cx="1502122" cy="8238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6"/>
          <p:cNvSpPr txBox="1"/>
          <p:nvPr>
            <p:ph idx="2" type="body"/>
          </p:nvPr>
        </p:nvSpPr>
        <p:spPr>
          <a:xfrm>
            <a:off x="7060853" y="1371618"/>
            <a:ext cx="1502122" cy="8238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6"/>
          <p:cNvSpPr txBox="1"/>
          <p:nvPr>
            <p:ph idx="3" type="body"/>
          </p:nvPr>
        </p:nvSpPr>
        <p:spPr>
          <a:xfrm>
            <a:off x="4100648" y="3001758"/>
            <a:ext cx="941386" cy="362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34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26"/>
          <p:cNvSpPr txBox="1"/>
          <p:nvPr>
            <p:ph idx="4" type="body"/>
          </p:nvPr>
        </p:nvSpPr>
        <p:spPr>
          <a:xfrm>
            <a:off x="1958182" y="3001758"/>
            <a:ext cx="941386" cy="362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34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26"/>
          <p:cNvSpPr txBox="1"/>
          <p:nvPr>
            <p:ph idx="5" type="body"/>
          </p:nvPr>
        </p:nvSpPr>
        <p:spPr>
          <a:xfrm>
            <a:off x="6253164" y="3006446"/>
            <a:ext cx="966786" cy="362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34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26"/>
          <p:cNvSpPr txBox="1"/>
          <p:nvPr>
            <p:ph idx="6" type="body"/>
          </p:nvPr>
        </p:nvSpPr>
        <p:spPr>
          <a:xfrm>
            <a:off x="2755727" y="1371618"/>
            <a:ext cx="1502122" cy="8238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26"/>
          <p:cNvSpPr txBox="1"/>
          <p:nvPr>
            <p:ph idx="7" type="body"/>
          </p:nvPr>
        </p:nvSpPr>
        <p:spPr>
          <a:xfrm>
            <a:off x="4883576" y="1371618"/>
            <a:ext cx="1502122" cy="8238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26"/>
          <p:cNvSpPr txBox="1"/>
          <p:nvPr>
            <p:ph idx="8" type="body"/>
          </p:nvPr>
        </p:nvSpPr>
        <p:spPr>
          <a:xfrm>
            <a:off x="1670051" y="3452112"/>
            <a:ext cx="1517648" cy="823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p26"/>
          <p:cNvSpPr txBox="1"/>
          <p:nvPr>
            <p:ph idx="9" type="body"/>
          </p:nvPr>
        </p:nvSpPr>
        <p:spPr>
          <a:xfrm>
            <a:off x="3802858" y="3452112"/>
            <a:ext cx="1517648" cy="823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" name="Google Shape;163;p26"/>
          <p:cNvSpPr txBox="1"/>
          <p:nvPr>
            <p:ph idx="13" type="body"/>
          </p:nvPr>
        </p:nvSpPr>
        <p:spPr>
          <a:xfrm>
            <a:off x="5977733" y="3452112"/>
            <a:ext cx="1517648" cy="823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4" name="Google Shape;164;p26"/>
          <p:cNvSpPr txBox="1"/>
          <p:nvPr>
            <p:ph idx="14" type="body"/>
          </p:nvPr>
        </p:nvSpPr>
        <p:spPr>
          <a:xfrm>
            <a:off x="881064" y="2289368"/>
            <a:ext cx="941386" cy="362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34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p26"/>
          <p:cNvSpPr txBox="1"/>
          <p:nvPr>
            <p:ph idx="15" type="body"/>
          </p:nvPr>
        </p:nvSpPr>
        <p:spPr>
          <a:xfrm>
            <a:off x="7319964" y="2289368"/>
            <a:ext cx="985836" cy="362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34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26"/>
          <p:cNvSpPr txBox="1"/>
          <p:nvPr>
            <p:ph idx="16" type="body"/>
          </p:nvPr>
        </p:nvSpPr>
        <p:spPr>
          <a:xfrm>
            <a:off x="3035301" y="2283718"/>
            <a:ext cx="941386" cy="362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34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p26"/>
          <p:cNvSpPr txBox="1"/>
          <p:nvPr>
            <p:ph idx="17" type="body"/>
          </p:nvPr>
        </p:nvSpPr>
        <p:spPr>
          <a:xfrm>
            <a:off x="5188745" y="2283718"/>
            <a:ext cx="941386" cy="362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34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Timeline 2">
  <p:cSld name="Simple Timeline 2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73" name="Google Shape;173;p27"/>
          <p:cNvCxnSpPr/>
          <p:nvPr/>
        </p:nvCxnSpPr>
        <p:spPr>
          <a:xfrm>
            <a:off x="638176" y="2824163"/>
            <a:ext cx="7847013" cy="0"/>
          </a:xfrm>
          <a:prstGeom prst="straightConnector1">
            <a:avLst/>
          </a:prstGeom>
          <a:noFill/>
          <a:ln cap="flat" cmpd="sng" w="14275">
            <a:solidFill>
              <a:srgbClr val="CDD0D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" name="Google Shape;174;p27"/>
          <p:cNvSpPr/>
          <p:nvPr/>
        </p:nvSpPr>
        <p:spPr>
          <a:xfrm>
            <a:off x="611188" y="2795588"/>
            <a:ext cx="57150" cy="57150"/>
          </a:xfrm>
          <a:prstGeom prst="rect">
            <a:avLst/>
          </a:prstGeom>
          <a:solidFill>
            <a:srgbClr val="CDD0D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7"/>
          <p:cNvSpPr/>
          <p:nvPr/>
        </p:nvSpPr>
        <p:spPr>
          <a:xfrm>
            <a:off x="8462963" y="2751138"/>
            <a:ext cx="128588" cy="146050"/>
          </a:xfrm>
          <a:custGeom>
            <a:rect b="b" l="l" r="r" t="t"/>
            <a:pathLst>
              <a:path extrusionOk="0" h="183" w="160">
                <a:moveTo>
                  <a:pt x="0" y="183"/>
                </a:moveTo>
                <a:lnTo>
                  <a:pt x="160" y="92"/>
                </a:lnTo>
                <a:lnTo>
                  <a:pt x="0" y="0"/>
                </a:lnTo>
                <a:lnTo>
                  <a:pt x="0" y="183"/>
                </a:lnTo>
                <a:close/>
              </a:path>
            </a:pathLst>
          </a:custGeom>
          <a:solidFill>
            <a:srgbClr val="CDD0D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7"/>
          <p:cNvSpPr/>
          <p:nvPr/>
        </p:nvSpPr>
        <p:spPr>
          <a:xfrm>
            <a:off x="1316038" y="2786063"/>
            <a:ext cx="74613" cy="76200"/>
          </a:xfrm>
          <a:custGeom>
            <a:rect b="b" l="l" r="r" t="t"/>
            <a:pathLst>
              <a:path extrusionOk="0" h="94" w="93">
                <a:moveTo>
                  <a:pt x="93" y="47"/>
                </a:moveTo>
                <a:lnTo>
                  <a:pt x="93" y="47"/>
                </a:lnTo>
                <a:lnTo>
                  <a:pt x="92" y="56"/>
                </a:lnTo>
                <a:lnTo>
                  <a:pt x="90" y="65"/>
                </a:lnTo>
                <a:lnTo>
                  <a:pt x="85" y="74"/>
                </a:lnTo>
                <a:lnTo>
                  <a:pt x="79" y="80"/>
                </a:lnTo>
                <a:lnTo>
                  <a:pt x="72" y="86"/>
                </a:lnTo>
                <a:lnTo>
                  <a:pt x="64" y="90"/>
                </a:lnTo>
                <a:lnTo>
                  <a:pt x="56" y="93"/>
                </a:lnTo>
                <a:lnTo>
                  <a:pt x="46" y="94"/>
                </a:lnTo>
                <a:lnTo>
                  <a:pt x="46" y="94"/>
                </a:lnTo>
                <a:lnTo>
                  <a:pt x="37" y="93"/>
                </a:lnTo>
                <a:lnTo>
                  <a:pt x="29" y="90"/>
                </a:lnTo>
                <a:lnTo>
                  <a:pt x="20" y="86"/>
                </a:lnTo>
                <a:lnTo>
                  <a:pt x="14" y="80"/>
                </a:lnTo>
                <a:lnTo>
                  <a:pt x="8" y="74"/>
                </a:lnTo>
                <a:lnTo>
                  <a:pt x="3" y="65"/>
                </a:lnTo>
                <a:lnTo>
                  <a:pt x="1" y="56"/>
                </a:lnTo>
                <a:lnTo>
                  <a:pt x="0" y="47"/>
                </a:lnTo>
                <a:lnTo>
                  <a:pt x="0" y="47"/>
                </a:lnTo>
                <a:lnTo>
                  <a:pt x="1" y="38"/>
                </a:lnTo>
                <a:lnTo>
                  <a:pt x="3" y="29"/>
                </a:lnTo>
                <a:lnTo>
                  <a:pt x="8" y="21"/>
                </a:lnTo>
                <a:lnTo>
                  <a:pt x="14" y="14"/>
                </a:lnTo>
                <a:lnTo>
                  <a:pt x="20" y="8"/>
                </a:lnTo>
                <a:lnTo>
                  <a:pt x="29" y="4"/>
                </a:lnTo>
                <a:lnTo>
                  <a:pt x="37" y="1"/>
                </a:lnTo>
                <a:lnTo>
                  <a:pt x="46" y="0"/>
                </a:lnTo>
                <a:lnTo>
                  <a:pt x="46" y="0"/>
                </a:lnTo>
                <a:lnTo>
                  <a:pt x="56" y="1"/>
                </a:lnTo>
                <a:lnTo>
                  <a:pt x="64" y="4"/>
                </a:lnTo>
                <a:lnTo>
                  <a:pt x="72" y="8"/>
                </a:lnTo>
                <a:lnTo>
                  <a:pt x="79" y="14"/>
                </a:lnTo>
                <a:lnTo>
                  <a:pt x="85" y="21"/>
                </a:lnTo>
                <a:lnTo>
                  <a:pt x="90" y="29"/>
                </a:lnTo>
                <a:lnTo>
                  <a:pt x="92" y="38"/>
                </a:lnTo>
                <a:lnTo>
                  <a:pt x="93" y="47"/>
                </a:lnTo>
                <a:lnTo>
                  <a:pt x="93" y="47"/>
                </a:lnTo>
                <a:close/>
              </a:path>
            </a:pathLst>
          </a:custGeom>
          <a:solidFill>
            <a:srgbClr val="ED546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7"/>
          <p:cNvSpPr/>
          <p:nvPr/>
        </p:nvSpPr>
        <p:spPr>
          <a:xfrm>
            <a:off x="2608263" y="2786063"/>
            <a:ext cx="73025" cy="76200"/>
          </a:xfrm>
          <a:custGeom>
            <a:rect b="b" l="l" r="r" t="t"/>
            <a:pathLst>
              <a:path extrusionOk="0" h="94" w="93">
                <a:moveTo>
                  <a:pt x="93" y="47"/>
                </a:moveTo>
                <a:lnTo>
                  <a:pt x="93" y="47"/>
                </a:lnTo>
                <a:lnTo>
                  <a:pt x="92" y="56"/>
                </a:lnTo>
                <a:lnTo>
                  <a:pt x="89" y="65"/>
                </a:lnTo>
                <a:lnTo>
                  <a:pt x="85" y="74"/>
                </a:lnTo>
                <a:lnTo>
                  <a:pt x="79" y="80"/>
                </a:lnTo>
                <a:lnTo>
                  <a:pt x="72" y="86"/>
                </a:lnTo>
                <a:lnTo>
                  <a:pt x="64" y="90"/>
                </a:lnTo>
                <a:lnTo>
                  <a:pt x="56" y="93"/>
                </a:lnTo>
                <a:lnTo>
                  <a:pt x="46" y="94"/>
                </a:lnTo>
                <a:lnTo>
                  <a:pt x="46" y="94"/>
                </a:lnTo>
                <a:lnTo>
                  <a:pt x="36" y="93"/>
                </a:lnTo>
                <a:lnTo>
                  <a:pt x="28" y="90"/>
                </a:lnTo>
                <a:lnTo>
                  <a:pt x="20" y="86"/>
                </a:lnTo>
                <a:lnTo>
                  <a:pt x="13" y="80"/>
                </a:lnTo>
                <a:lnTo>
                  <a:pt x="8" y="74"/>
                </a:lnTo>
                <a:lnTo>
                  <a:pt x="3" y="65"/>
                </a:lnTo>
                <a:lnTo>
                  <a:pt x="1" y="56"/>
                </a:lnTo>
                <a:lnTo>
                  <a:pt x="0" y="47"/>
                </a:lnTo>
                <a:lnTo>
                  <a:pt x="0" y="47"/>
                </a:lnTo>
                <a:lnTo>
                  <a:pt x="1" y="38"/>
                </a:lnTo>
                <a:lnTo>
                  <a:pt x="3" y="29"/>
                </a:lnTo>
                <a:lnTo>
                  <a:pt x="8" y="21"/>
                </a:lnTo>
                <a:lnTo>
                  <a:pt x="13" y="14"/>
                </a:lnTo>
                <a:lnTo>
                  <a:pt x="20" y="8"/>
                </a:lnTo>
                <a:lnTo>
                  <a:pt x="28" y="4"/>
                </a:lnTo>
                <a:lnTo>
                  <a:pt x="36" y="1"/>
                </a:lnTo>
                <a:lnTo>
                  <a:pt x="46" y="0"/>
                </a:lnTo>
                <a:lnTo>
                  <a:pt x="46" y="0"/>
                </a:lnTo>
                <a:lnTo>
                  <a:pt x="56" y="1"/>
                </a:lnTo>
                <a:lnTo>
                  <a:pt x="64" y="4"/>
                </a:lnTo>
                <a:lnTo>
                  <a:pt x="72" y="8"/>
                </a:lnTo>
                <a:lnTo>
                  <a:pt x="79" y="14"/>
                </a:lnTo>
                <a:lnTo>
                  <a:pt x="85" y="21"/>
                </a:lnTo>
                <a:lnTo>
                  <a:pt x="89" y="29"/>
                </a:lnTo>
                <a:lnTo>
                  <a:pt x="92" y="38"/>
                </a:lnTo>
                <a:lnTo>
                  <a:pt x="93" y="47"/>
                </a:lnTo>
                <a:lnTo>
                  <a:pt x="93" y="47"/>
                </a:lnTo>
                <a:close/>
              </a:path>
            </a:pathLst>
          </a:custGeom>
          <a:solidFill>
            <a:srgbClr val="FB6E5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7"/>
          <p:cNvSpPr/>
          <p:nvPr/>
        </p:nvSpPr>
        <p:spPr>
          <a:xfrm>
            <a:off x="3900488" y="2786063"/>
            <a:ext cx="73025" cy="76200"/>
          </a:xfrm>
          <a:custGeom>
            <a:rect b="b" l="l" r="r" t="t"/>
            <a:pathLst>
              <a:path extrusionOk="0" h="94" w="94">
                <a:moveTo>
                  <a:pt x="94" y="47"/>
                </a:moveTo>
                <a:lnTo>
                  <a:pt x="94" y="47"/>
                </a:lnTo>
                <a:lnTo>
                  <a:pt x="92" y="56"/>
                </a:lnTo>
                <a:lnTo>
                  <a:pt x="90" y="65"/>
                </a:lnTo>
                <a:lnTo>
                  <a:pt x="86" y="74"/>
                </a:lnTo>
                <a:lnTo>
                  <a:pt x="80" y="80"/>
                </a:lnTo>
                <a:lnTo>
                  <a:pt x="73" y="86"/>
                </a:lnTo>
                <a:lnTo>
                  <a:pt x="65" y="90"/>
                </a:lnTo>
                <a:lnTo>
                  <a:pt x="57" y="93"/>
                </a:lnTo>
                <a:lnTo>
                  <a:pt x="46" y="94"/>
                </a:lnTo>
                <a:lnTo>
                  <a:pt x="46" y="94"/>
                </a:lnTo>
                <a:lnTo>
                  <a:pt x="37" y="93"/>
                </a:lnTo>
                <a:lnTo>
                  <a:pt x="29" y="90"/>
                </a:lnTo>
                <a:lnTo>
                  <a:pt x="21" y="86"/>
                </a:lnTo>
                <a:lnTo>
                  <a:pt x="14" y="80"/>
                </a:lnTo>
                <a:lnTo>
                  <a:pt x="8" y="74"/>
                </a:lnTo>
                <a:lnTo>
                  <a:pt x="4" y="65"/>
                </a:lnTo>
                <a:lnTo>
                  <a:pt x="1" y="56"/>
                </a:lnTo>
                <a:lnTo>
                  <a:pt x="0" y="47"/>
                </a:lnTo>
                <a:lnTo>
                  <a:pt x="0" y="47"/>
                </a:lnTo>
                <a:lnTo>
                  <a:pt x="1" y="38"/>
                </a:lnTo>
                <a:lnTo>
                  <a:pt x="4" y="29"/>
                </a:lnTo>
                <a:lnTo>
                  <a:pt x="8" y="21"/>
                </a:lnTo>
                <a:lnTo>
                  <a:pt x="14" y="14"/>
                </a:lnTo>
                <a:lnTo>
                  <a:pt x="21" y="8"/>
                </a:lnTo>
                <a:lnTo>
                  <a:pt x="29" y="4"/>
                </a:lnTo>
                <a:lnTo>
                  <a:pt x="37" y="1"/>
                </a:lnTo>
                <a:lnTo>
                  <a:pt x="46" y="0"/>
                </a:lnTo>
                <a:lnTo>
                  <a:pt x="46" y="0"/>
                </a:lnTo>
                <a:lnTo>
                  <a:pt x="57" y="1"/>
                </a:lnTo>
                <a:lnTo>
                  <a:pt x="65" y="4"/>
                </a:lnTo>
                <a:lnTo>
                  <a:pt x="73" y="8"/>
                </a:lnTo>
                <a:lnTo>
                  <a:pt x="80" y="14"/>
                </a:lnTo>
                <a:lnTo>
                  <a:pt x="86" y="21"/>
                </a:lnTo>
                <a:lnTo>
                  <a:pt x="90" y="29"/>
                </a:lnTo>
                <a:lnTo>
                  <a:pt x="92" y="38"/>
                </a:lnTo>
                <a:lnTo>
                  <a:pt x="94" y="47"/>
                </a:lnTo>
                <a:lnTo>
                  <a:pt x="94" y="47"/>
                </a:lnTo>
                <a:close/>
              </a:path>
            </a:pathLst>
          </a:custGeom>
          <a:solidFill>
            <a:srgbClr val="FFCE5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7"/>
          <p:cNvSpPr/>
          <p:nvPr/>
        </p:nvSpPr>
        <p:spPr>
          <a:xfrm>
            <a:off x="6483351" y="2786063"/>
            <a:ext cx="74613" cy="76200"/>
          </a:xfrm>
          <a:custGeom>
            <a:rect b="b" l="l" r="r" t="t"/>
            <a:pathLst>
              <a:path extrusionOk="0" h="94" w="93">
                <a:moveTo>
                  <a:pt x="93" y="47"/>
                </a:moveTo>
                <a:lnTo>
                  <a:pt x="93" y="47"/>
                </a:lnTo>
                <a:lnTo>
                  <a:pt x="92" y="56"/>
                </a:lnTo>
                <a:lnTo>
                  <a:pt x="90" y="65"/>
                </a:lnTo>
                <a:lnTo>
                  <a:pt x="85" y="74"/>
                </a:lnTo>
                <a:lnTo>
                  <a:pt x="79" y="80"/>
                </a:lnTo>
                <a:lnTo>
                  <a:pt x="72" y="86"/>
                </a:lnTo>
                <a:lnTo>
                  <a:pt x="64" y="90"/>
                </a:lnTo>
                <a:lnTo>
                  <a:pt x="56" y="93"/>
                </a:lnTo>
                <a:lnTo>
                  <a:pt x="46" y="94"/>
                </a:lnTo>
                <a:lnTo>
                  <a:pt x="46" y="94"/>
                </a:lnTo>
                <a:lnTo>
                  <a:pt x="37" y="93"/>
                </a:lnTo>
                <a:lnTo>
                  <a:pt x="29" y="90"/>
                </a:lnTo>
                <a:lnTo>
                  <a:pt x="21" y="86"/>
                </a:lnTo>
                <a:lnTo>
                  <a:pt x="14" y="80"/>
                </a:lnTo>
                <a:lnTo>
                  <a:pt x="8" y="74"/>
                </a:lnTo>
                <a:lnTo>
                  <a:pt x="3" y="65"/>
                </a:lnTo>
                <a:lnTo>
                  <a:pt x="1" y="56"/>
                </a:lnTo>
                <a:lnTo>
                  <a:pt x="0" y="47"/>
                </a:lnTo>
                <a:lnTo>
                  <a:pt x="0" y="47"/>
                </a:lnTo>
                <a:lnTo>
                  <a:pt x="1" y="38"/>
                </a:lnTo>
                <a:lnTo>
                  <a:pt x="3" y="29"/>
                </a:lnTo>
                <a:lnTo>
                  <a:pt x="8" y="21"/>
                </a:lnTo>
                <a:lnTo>
                  <a:pt x="14" y="14"/>
                </a:lnTo>
                <a:lnTo>
                  <a:pt x="21" y="8"/>
                </a:lnTo>
                <a:lnTo>
                  <a:pt x="29" y="4"/>
                </a:lnTo>
                <a:lnTo>
                  <a:pt x="37" y="1"/>
                </a:lnTo>
                <a:lnTo>
                  <a:pt x="46" y="0"/>
                </a:lnTo>
                <a:lnTo>
                  <a:pt x="46" y="0"/>
                </a:lnTo>
                <a:lnTo>
                  <a:pt x="56" y="1"/>
                </a:lnTo>
                <a:lnTo>
                  <a:pt x="64" y="4"/>
                </a:lnTo>
                <a:lnTo>
                  <a:pt x="72" y="8"/>
                </a:lnTo>
                <a:lnTo>
                  <a:pt x="79" y="14"/>
                </a:lnTo>
                <a:lnTo>
                  <a:pt x="85" y="21"/>
                </a:lnTo>
                <a:lnTo>
                  <a:pt x="90" y="29"/>
                </a:lnTo>
                <a:lnTo>
                  <a:pt x="92" y="38"/>
                </a:lnTo>
                <a:lnTo>
                  <a:pt x="93" y="47"/>
                </a:lnTo>
                <a:lnTo>
                  <a:pt x="93" y="47"/>
                </a:lnTo>
                <a:close/>
              </a:path>
            </a:pathLst>
          </a:custGeom>
          <a:solidFill>
            <a:srgbClr val="49CFA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7"/>
          <p:cNvSpPr/>
          <p:nvPr/>
        </p:nvSpPr>
        <p:spPr>
          <a:xfrm>
            <a:off x="5192713" y="2786063"/>
            <a:ext cx="73025" cy="76200"/>
          </a:xfrm>
          <a:custGeom>
            <a:rect b="b" l="l" r="r" t="t"/>
            <a:pathLst>
              <a:path extrusionOk="0" h="94" w="93">
                <a:moveTo>
                  <a:pt x="93" y="47"/>
                </a:moveTo>
                <a:lnTo>
                  <a:pt x="93" y="47"/>
                </a:lnTo>
                <a:lnTo>
                  <a:pt x="92" y="56"/>
                </a:lnTo>
                <a:lnTo>
                  <a:pt x="90" y="65"/>
                </a:lnTo>
                <a:lnTo>
                  <a:pt x="85" y="74"/>
                </a:lnTo>
                <a:lnTo>
                  <a:pt x="80" y="80"/>
                </a:lnTo>
                <a:lnTo>
                  <a:pt x="73" y="86"/>
                </a:lnTo>
                <a:lnTo>
                  <a:pt x="65" y="90"/>
                </a:lnTo>
                <a:lnTo>
                  <a:pt x="57" y="93"/>
                </a:lnTo>
                <a:lnTo>
                  <a:pt x="46" y="94"/>
                </a:lnTo>
                <a:lnTo>
                  <a:pt x="46" y="94"/>
                </a:lnTo>
                <a:lnTo>
                  <a:pt x="37" y="93"/>
                </a:lnTo>
                <a:lnTo>
                  <a:pt x="29" y="90"/>
                </a:lnTo>
                <a:lnTo>
                  <a:pt x="21" y="86"/>
                </a:lnTo>
                <a:lnTo>
                  <a:pt x="14" y="80"/>
                </a:lnTo>
                <a:lnTo>
                  <a:pt x="8" y="74"/>
                </a:lnTo>
                <a:lnTo>
                  <a:pt x="4" y="65"/>
                </a:lnTo>
                <a:lnTo>
                  <a:pt x="1" y="56"/>
                </a:lnTo>
                <a:lnTo>
                  <a:pt x="0" y="47"/>
                </a:lnTo>
                <a:lnTo>
                  <a:pt x="0" y="47"/>
                </a:lnTo>
                <a:lnTo>
                  <a:pt x="1" y="38"/>
                </a:lnTo>
                <a:lnTo>
                  <a:pt x="4" y="29"/>
                </a:lnTo>
                <a:lnTo>
                  <a:pt x="8" y="21"/>
                </a:lnTo>
                <a:lnTo>
                  <a:pt x="14" y="14"/>
                </a:lnTo>
                <a:lnTo>
                  <a:pt x="21" y="8"/>
                </a:lnTo>
                <a:lnTo>
                  <a:pt x="29" y="4"/>
                </a:lnTo>
                <a:lnTo>
                  <a:pt x="37" y="1"/>
                </a:lnTo>
                <a:lnTo>
                  <a:pt x="46" y="0"/>
                </a:lnTo>
                <a:lnTo>
                  <a:pt x="46" y="0"/>
                </a:lnTo>
                <a:lnTo>
                  <a:pt x="57" y="1"/>
                </a:lnTo>
                <a:lnTo>
                  <a:pt x="65" y="4"/>
                </a:lnTo>
                <a:lnTo>
                  <a:pt x="73" y="8"/>
                </a:lnTo>
                <a:lnTo>
                  <a:pt x="80" y="14"/>
                </a:lnTo>
                <a:lnTo>
                  <a:pt x="85" y="21"/>
                </a:lnTo>
                <a:lnTo>
                  <a:pt x="90" y="29"/>
                </a:lnTo>
                <a:lnTo>
                  <a:pt x="92" y="38"/>
                </a:lnTo>
                <a:lnTo>
                  <a:pt x="93" y="47"/>
                </a:lnTo>
                <a:lnTo>
                  <a:pt x="93" y="47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7"/>
          <p:cNvSpPr/>
          <p:nvPr/>
        </p:nvSpPr>
        <p:spPr>
          <a:xfrm>
            <a:off x="7775576" y="2786063"/>
            <a:ext cx="74613" cy="76200"/>
          </a:xfrm>
          <a:custGeom>
            <a:rect b="b" l="l" r="r" t="t"/>
            <a:pathLst>
              <a:path extrusionOk="0" h="94" w="93">
                <a:moveTo>
                  <a:pt x="93" y="47"/>
                </a:moveTo>
                <a:lnTo>
                  <a:pt x="93" y="47"/>
                </a:lnTo>
                <a:lnTo>
                  <a:pt x="92" y="56"/>
                </a:lnTo>
                <a:lnTo>
                  <a:pt x="89" y="65"/>
                </a:lnTo>
                <a:lnTo>
                  <a:pt x="85" y="74"/>
                </a:lnTo>
                <a:lnTo>
                  <a:pt x="79" y="80"/>
                </a:lnTo>
                <a:lnTo>
                  <a:pt x="72" y="86"/>
                </a:lnTo>
                <a:lnTo>
                  <a:pt x="64" y="90"/>
                </a:lnTo>
                <a:lnTo>
                  <a:pt x="56" y="93"/>
                </a:lnTo>
                <a:lnTo>
                  <a:pt x="46" y="94"/>
                </a:lnTo>
                <a:lnTo>
                  <a:pt x="46" y="94"/>
                </a:lnTo>
                <a:lnTo>
                  <a:pt x="36" y="93"/>
                </a:lnTo>
                <a:lnTo>
                  <a:pt x="28" y="90"/>
                </a:lnTo>
                <a:lnTo>
                  <a:pt x="20" y="86"/>
                </a:lnTo>
                <a:lnTo>
                  <a:pt x="13" y="80"/>
                </a:lnTo>
                <a:lnTo>
                  <a:pt x="8" y="74"/>
                </a:lnTo>
                <a:lnTo>
                  <a:pt x="3" y="65"/>
                </a:lnTo>
                <a:lnTo>
                  <a:pt x="1" y="56"/>
                </a:lnTo>
                <a:lnTo>
                  <a:pt x="0" y="47"/>
                </a:lnTo>
                <a:lnTo>
                  <a:pt x="0" y="47"/>
                </a:lnTo>
                <a:lnTo>
                  <a:pt x="1" y="38"/>
                </a:lnTo>
                <a:lnTo>
                  <a:pt x="3" y="29"/>
                </a:lnTo>
                <a:lnTo>
                  <a:pt x="8" y="21"/>
                </a:lnTo>
                <a:lnTo>
                  <a:pt x="13" y="14"/>
                </a:lnTo>
                <a:lnTo>
                  <a:pt x="20" y="8"/>
                </a:lnTo>
                <a:lnTo>
                  <a:pt x="28" y="4"/>
                </a:lnTo>
                <a:lnTo>
                  <a:pt x="36" y="1"/>
                </a:lnTo>
                <a:lnTo>
                  <a:pt x="46" y="0"/>
                </a:lnTo>
                <a:lnTo>
                  <a:pt x="46" y="0"/>
                </a:lnTo>
                <a:lnTo>
                  <a:pt x="56" y="1"/>
                </a:lnTo>
                <a:lnTo>
                  <a:pt x="64" y="4"/>
                </a:lnTo>
                <a:lnTo>
                  <a:pt x="72" y="8"/>
                </a:lnTo>
                <a:lnTo>
                  <a:pt x="79" y="14"/>
                </a:lnTo>
                <a:lnTo>
                  <a:pt x="85" y="21"/>
                </a:lnTo>
                <a:lnTo>
                  <a:pt x="89" y="29"/>
                </a:lnTo>
                <a:lnTo>
                  <a:pt x="92" y="38"/>
                </a:lnTo>
                <a:lnTo>
                  <a:pt x="93" y="47"/>
                </a:lnTo>
                <a:lnTo>
                  <a:pt x="93" y="47"/>
                </a:lnTo>
                <a:close/>
              </a:path>
            </a:pathLst>
          </a:custGeom>
          <a:solidFill>
            <a:srgbClr val="4FC1E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7"/>
          <p:cNvSpPr/>
          <p:nvPr/>
        </p:nvSpPr>
        <p:spPr>
          <a:xfrm>
            <a:off x="879477" y="2314103"/>
            <a:ext cx="946148" cy="383920"/>
          </a:xfrm>
          <a:custGeom>
            <a:rect b="b" l="l" r="r" t="t"/>
            <a:pathLst>
              <a:path extrusionOk="0" h="422" w="1041">
                <a:moveTo>
                  <a:pt x="0" y="0"/>
                </a:moveTo>
                <a:lnTo>
                  <a:pt x="0" y="374"/>
                </a:lnTo>
                <a:lnTo>
                  <a:pt x="475" y="374"/>
                </a:lnTo>
                <a:lnTo>
                  <a:pt x="520" y="422"/>
                </a:lnTo>
                <a:lnTo>
                  <a:pt x="565" y="374"/>
                </a:lnTo>
                <a:lnTo>
                  <a:pt x="1041" y="374"/>
                </a:lnTo>
                <a:lnTo>
                  <a:pt x="1041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ED546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7"/>
          <p:cNvSpPr/>
          <p:nvPr/>
        </p:nvSpPr>
        <p:spPr>
          <a:xfrm>
            <a:off x="3463927" y="2314103"/>
            <a:ext cx="946148" cy="383920"/>
          </a:xfrm>
          <a:custGeom>
            <a:rect b="b" l="l" r="r" t="t"/>
            <a:pathLst>
              <a:path extrusionOk="0" h="422" w="1040">
                <a:moveTo>
                  <a:pt x="0" y="0"/>
                </a:moveTo>
                <a:lnTo>
                  <a:pt x="0" y="374"/>
                </a:lnTo>
                <a:lnTo>
                  <a:pt x="474" y="374"/>
                </a:lnTo>
                <a:lnTo>
                  <a:pt x="519" y="422"/>
                </a:lnTo>
                <a:lnTo>
                  <a:pt x="564" y="374"/>
                </a:lnTo>
                <a:lnTo>
                  <a:pt x="1040" y="374"/>
                </a:lnTo>
                <a:lnTo>
                  <a:pt x="104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E5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7"/>
          <p:cNvSpPr/>
          <p:nvPr/>
        </p:nvSpPr>
        <p:spPr>
          <a:xfrm>
            <a:off x="6048377" y="2314103"/>
            <a:ext cx="946148" cy="383920"/>
          </a:xfrm>
          <a:custGeom>
            <a:rect b="b" l="l" r="r" t="t"/>
            <a:pathLst>
              <a:path extrusionOk="0" h="422" w="1041">
                <a:moveTo>
                  <a:pt x="0" y="0"/>
                </a:moveTo>
                <a:lnTo>
                  <a:pt x="0" y="374"/>
                </a:lnTo>
                <a:lnTo>
                  <a:pt x="475" y="374"/>
                </a:lnTo>
                <a:lnTo>
                  <a:pt x="520" y="422"/>
                </a:lnTo>
                <a:lnTo>
                  <a:pt x="565" y="374"/>
                </a:lnTo>
                <a:lnTo>
                  <a:pt x="1041" y="374"/>
                </a:lnTo>
                <a:lnTo>
                  <a:pt x="1041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9CFA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7"/>
          <p:cNvSpPr/>
          <p:nvPr/>
        </p:nvSpPr>
        <p:spPr>
          <a:xfrm>
            <a:off x="2171702" y="2955183"/>
            <a:ext cx="946148" cy="383920"/>
          </a:xfrm>
          <a:custGeom>
            <a:rect b="b" l="l" r="r" t="t"/>
            <a:pathLst>
              <a:path extrusionOk="0" h="422" w="1040">
                <a:moveTo>
                  <a:pt x="0" y="422"/>
                </a:moveTo>
                <a:lnTo>
                  <a:pt x="0" y="48"/>
                </a:lnTo>
                <a:lnTo>
                  <a:pt x="475" y="48"/>
                </a:lnTo>
                <a:lnTo>
                  <a:pt x="520" y="0"/>
                </a:lnTo>
                <a:lnTo>
                  <a:pt x="565" y="48"/>
                </a:lnTo>
                <a:lnTo>
                  <a:pt x="1040" y="48"/>
                </a:lnTo>
                <a:lnTo>
                  <a:pt x="1040" y="422"/>
                </a:lnTo>
                <a:lnTo>
                  <a:pt x="0" y="422"/>
                </a:lnTo>
                <a:lnTo>
                  <a:pt x="0" y="422"/>
                </a:lnTo>
                <a:lnTo>
                  <a:pt x="0" y="422"/>
                </a:lnTo>
                <a:close/>
              </a:path>
            </a:pathLst>
          </a:custGeom>
          <a:solidFill>
            <a:srgbClr val="FB6E5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7"/>
          <p:cNvSpPr/>
          <p:nvPr/>
        </p:nvSpPr>
        <p:spPr>
          <a:xfrm>
            <a:off x="4756152" y="2955183"/>
            <a:ext cx="946148" cy="383920"/>
          </a:xfrm>
          <a:custGeom>
            <a:rect b="b" l="l" r="r" t="t"/>
            <a:pathLst>
              <a:path extrusionOk="0" h="422" w="1040">
                <a:moveTo>
                  <a:pt x="0" y="422"/>
                </a:moveTo>
                <a:lnTo>
                  <a:pt x="0" y="48"/>
                </a:lnTo>
                <a:lnTo>
                  <a:pt x="474" y="48"/>
                </a:lnTo>
                <a:lnTo>
                  <a:pt x="519" y="0"/>
                </a:lnTo>
                <a:lnTo>
                  <a:pt x="564" y="48"/>
                </a:lnTo>
                <a:lnTo>
                  <a:pt x="1040" y="48"/>
                </a:lnTo>
                <a:lnTo>
                  <a:pt x="1040" y="422"/>
                </a:lnTo>
                <a:lnTo>
                  <a:pt x="0" y="422"/>
                </a:lnTo>
                <a:lnTo>
                  <a:pt x="0" y="422"/>
                </a:lnTo>
                <a:lnTo>
                  <a:pt x="0" y="422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7"/>
          <p:cNvSpPr/>
          <p:nvPr/>
        </p:nvSpPr>
        <p:spPr>
          <a:xfrm>
            <a:off x="7340602" y="2955183"/>
            <a:ext cx="946148" cy="383920"/>
          </a:xfrm>
          <a:custGeom>
            <a:rect b="b" l="l" r="r" t="t"/>
            <a:pathLst>
              <a:path extrusionOk="0" h="422" w="1040">
                <a:moveTo>
                  <a:pt x="0" y="422"/>
                </a:moveTo>
                <a:lnTo>
                  <a:pt x="0" y="48"/>
                </a:lnTo>
                <a:lnTo>
                  <a:pt x="475" y="48"/>
                </a:lnTo>
                <a:lnTo>
                  <a:pt x="520" y="0"/>
                </a:lnTo>
                <a:lnTo>
                  <a:pt x="565" y="48"/>
                </a:lnTo>
                <a:lnTo>
                  <a:pt x="1040" y="48"/>
                </a:lnTo>
                <a:lnTo>
                  <a:pt x="1040" y="422"/>
                </a:lnTo>
                <a:lnTo>
                  <a:pt x="0" y="422"/>
                </a:lnTo>
                <a:lnTo>
                  <a:pt x="0" y="422"/>
                </a:lnTo>
                <a:lnTo>
                  <a:pt x="0" y="422"/>
                </a:lnTo>
                <a:close/>
              </a:path>
            </a:pathLst>
          </a:custGeom>
          <a:solidFill>
            <a:srgbClr val="4FC1E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7"/>
          <p:cNvSpPr txBox="1"/>
          <p:nvPr>
            <p:ph idx="1" type="body"/>
          </p:nvPr>
        </p:nvSpPr>
        <p:spPr>
          <a:xfrm>
            <a:off x="877888" y="2314102"/>
            <a:ext cx="947738" cy="3373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34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9" name="Google Shape;189;p27"/>
          <p:cNvSpPr txBox="1"/>
          <p:nvPr>
            <p:ph idx="2" type="body"/>
          </p:nvPr>
        </p:nvSpPr>
        <p:spPr>
          <a:xfrm>
            <a:off x="3464560" y="2314102"/>
            <a:ext cx="947738" cy="3373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34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" name="Google Shape;190;p27"/>
          <p:cNvSpPr txBox="1"/>
          <p:nvPr>
            <p:ph idx="3" type="body"/>
          </p:nvPr>
        </p:nvSpPr>
        <p:spPr>
          <a:xfrm>
            <a:off x="6046787" y="2314102"/>
            <a:ext cx="947738" cy="3373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34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27"/>
          <p:cNvSpPr txBox="1"/>
          <p:nvPr>
            <p:ph idx="4" type="body"/>
          </p:nvPr>
        </p:nvSpPr>
        <p:spPr>
          <a:xfrm>
            <a:off x="2174926" y="3003798"/>
            <a:ext cx="938110" cy="335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34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" name="Google Shape;192;p27"/>
          <p:cNvSpPr txBox="1"/>
          <p:nvPr>
            <p:ph idx="5" type="body"/>
          </p:nvPr>
        </p:nvSpPr>
        <p:spPr>
          <a:xfrm>
            <a:off x="4759376" y="3003798"/>
            <a:ext cx="938110" cy="335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34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" name="Google Shape;193;p27"/>
          <p:cNvSpPr txBox="1"/>
          <p:nvPr>
            <p:ph idx="6" type="body"/>
          </p:nvPr>
        </p:nvSpPr>
        <p:spPr>
          <a:xfrm>
            <a:off x="7348640" y="3003798"/>
            <a:ext cx="938110" cy="335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34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" name="Google Shape;194;p27"/>
          <p:cNvSpPr txBox="1"/>
          <p:nvPr>
            <p:ph idx="7" type="body"/>
          </p:nvPr>
        </p:nvSpPr>
        <p:spPr>
          <a:xfrm>
            <a:off x="599728" y="1371618"/>
            <a:ext cx="1502122" cy="8238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27"/>
          <p:cNvSpPr txBox="1"/>
          <p:nvPr>
            <p:ph idx="8" type="body"/>
          </p:nvPr>
        </p:nvSpPr>
        <p:spPr>
          <a:xfrm>
            <a:off x="3193072" y="1371618"/>
            <a:ext cx="1502122" cy="8238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6" name="Google Shape;196;p27"/>
          <p:cNvSpPr txBox="1"/>
          <p:nvPr>
            <p:ph idx="9" type="body"/>
          </p:nvPr>
        </p:nvSpPr>
        <p:spPr>
          <a:xfrm>
            <a:off x="5770390" y="1371618"/>
            <a:ext cx="1502122" cy="8238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7" name="Google Shape;197;p27"/>
          <p:cNvSpPr txBox="1"/>
          <p:nvPr>
            <p:ph idx="13" type="body"/>
          </p:nvPr>
        </p:nvSpPr>
        <p:spPr>
          <a:xfrm>
            <a:off x="1885952" y="3452112"/>
            <a:ext cx="1517648" cy="823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8" name="Google Shape;198;p27"/>
          <p:cNvSpPr txBox="1"/>
          <p:nvPr>
            <p:ph idx="14" type="body"/>
          </p:nvPr>
        </p:nvSpPr>
        <p:spPr>
          <a:xfrm>
            <a:off x="4471033" y="3452112"/>
            <a:ext cx="1517648" cy="823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27"/>
          <p:cNvSpPr txBox="1"/>
          <p:nvPr>
            <p:ph idx="15" type="body"/>
          </p:nvPr>
        </p:nvSpPr>
        <p:spPr>
          <a:xfrm>
            <a:off x="7042152" y="3452112"/>
            <a:ext cx="1517648" cy="823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Timeline 3">
  <p:cSld name="Simple Timeline 3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02" name="Google Shape;202;p28"/>
          <p:cNvCxnSpPr/>
          <p:nvPr/>
        </p:nvCxnSpPr>
        <p:spPr>
          <a:xfrm>
            <a:off x="638175" y="2824163"/>
            <a:ext cx="7847013" cy="0"/>
          </a:xfrm>
          <a:prstGeom prst="straightConnector1">
            <a:avLst/>
          </a:prstGeom>
          <a:noFill/>
          <a:ln cap="flat" cmpd="sng" w="14275">
            <a:solidFill>
              <a:srgbClr val="CDD0D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" name="Google Shape;203;p28"/>
          <p:cNvSpPr/>
          <p:nvPr/>
        </p:nvSpPr>
        <p:spPr>
          <a:xfrm>
            <a:off x="611188" y="2795588"/>
            <a:ext cx="57150" cy="57150"/>
          </a:xfrm>
          <a:prstGeom prst="rect">
            <a:avLst/>
          </a:prstGeom>
          <a:solidFill>
            <a:srgbClr val="CDD0D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8"/>
          <p:cNvSpPr/>
          <p:nvPr/>
        </p:nvSpPr>
        <p:spPr>
          <a:xfrm>
            <a:off x="8462963" y="2751138"/>
            <a:ext cx="128588" cy="146050"/>
          </a:xfrm>
          <a:custGeom>
            <a:rect b="b" l="l" r="r" t="t"/>
            <a:pathLst>
              <a:path extrusionOk="0" h="183" w="160">
                <a:moveTo>
                  <a:pt x="0" y="183"/>
                </a:moveTo>
                <a:lnTo>
                  <a:pt x="160" y="92"/>
                </a:lnTo>
                <a:lnTo>
                  <a:pt x="0" y="0"/>
                </a:lnTo>
                <a:lnTo>
                  <a:pt x="0" y="183"/>
                </a:lnTo>
                <a:close/>
              </a:path>
            </a:pathLst>
          </a:custGeom>
          <a:solidFill>
            <a:srgbClr val="CDD0D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8"/>
          <p:cNvSpPr/>
          <p:nvPr/>
        </p:nvSpPr>
        <p:spPr>
          <a:xfrm>
            <a:off x="868363" y="2299104"/>
            <a:ext cx="968374" cy="392754"/>
          </a:xfrm>
          <a:custGeom>
            <a:rect b="b" l="l" r="r" t="t"/>
            <a:pathLst>
              <a:path extrusionOk="0" h="754" w="1865">
                <a:moveTo>
                  <a:pt x="0" y="0"/>
                </a:moveTo>
                <a:lnTo>
                  <a:pt x="0" y="670"/>
                </a:lnTo>
                <a:lnTo>
                  <a:pt x="851" y="670"/>
                </a:lnTo>
                <a:lnTo>
                  <a:pt x="932" y="754"/>
                </a:lnTo>
                <a:lnTo>
                  <a:pt x="1012" y="670"/>
                </a:lnTo>
                <a:lnTo>
                  <a:pt x="1865" y="670"/>
                </a:lnTo>
                <a:lnTo>
                  <a:pt x="1865" y="0"/>
                </a:lnTo>
                <a:lnTo>
                  <a:pt x="0" y="0"/>
                </a:lnTo>
                <a:close/>
              </a:path>
            </a:pathLst>
          </a:custGeom>
          <a:solidFill>
            <a:srgbClr val="FB6E5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8"/>
          <p:cNvSpPr/>
          <p:nvPr/>
        </p:nvSpPr>
        <p:spPr>
          <a:xfrm>
            <a:off x="1316038" y="2786063"/>
            <a:ext cx="74613" cy="76200"/>
          </a:xfrm>
          <a:custGeom>
            <a:rect b="b" l="l" r="r" t="t"/>
            <a:pathLst>
              <a:path extrusionOk="0" h="94" w="93">
                <a:moveTo>
                  <a:pt x="93" y="47"/>
                </a:moveTo>
                <a:lnTo>
                  <a:pt x="93" y="47"/>
                </a:lnTo>
                <a:lnTo>
                  <a:pt x="92" y="56"/>
                </a:lnTo>
                <a:lnTo>
                  <a:pt x="90" y="65"/>
                </a:lnTo>
                <a:lnTo>
                  <a:pt x="85" y="74"/>
                </a:lnTo>
                <a:lnTo>
                  <a:pt x="79" y="80"/>
                </a:lnTo>
                <a:lnTo>
                  <a:pt x="72" y="86"/>
                </a:lnTo>
                <a:lnTo>
                  <a:pt x="64" y="90"/>
                </a:lnTo>
                <a:lnTo>
                  <a:pt x="56" y="93"/>
                </a:lnTo>
                <a:lnTo>
                  <a:pt x="46" y="94"/>
                </a:lnTo>
                <a:lnTo>
                  <a:pt x="46" y="94"/>
                </a:lnTo>
                <a:lnTo>
                  <a:pt x="37" y="93"/>
                </a:lnTo>
                <a:lnTo>
                  <a:pt x="29" y="90"/>
                </a:lnTo>
                <a:lnTo>
                  <a:pt x="20" y="86"/>
                </a:lnTo>
                <a:lnTo>
                  <a:pt x="14" y="80"/>
                </a:lnTo>
                <a:lnTo>
                  <a:pt x="8" y="74"/>
                </a:lnTo>
                <a:lnTo>
                  <a:pt x="3" y="65"/>
                </a:lnTo>
                <a:lnTo>
                  <a:pt x="1" y="56"/>
                </a:lnTo>
                <a:lnTo>
                  <a:pt x="0" y="47"/>
                </a:lnTo>
                <a:lnTo>
                  <a:pt x="0" y="47"/>
                </a:lnTo>
                <a:lnTo>
                  <a:pt x="1" y="38"/>
                </a:lnTo>
                <a:lnTo>
                  <a:pt x="3" y="29"/>
                </a:lnTo>
                <a:lnTo>
                  <a:pt x="8" y="21"/>
                </a:lnTo>
                <a:lnTo>
                  <a:pt x="14" y="14"/>
                </a:lnTo>
                <a:lnTo>
                  <a:pt x="20" y="8"/>
                </a:lnTo>
                <a:lnTo>
                  <a:pt x="29" y="4"/>
                </a:lnTo>
                <a:lnTo>
                  <a:pt x="37" y="1"/>
                </a:lnTo>
                <a:lnTo>
                  <a:pt x="46" y="0"/>
                </a:lnTo>
                <a:lnTo>
                  <a:pt x="46" y="0"/>
                </a:lnTo>
                <a:lnTo>
                  <a:pt x="56" y="1"/>
                </a:lnTo>
                <a:lnTo>
                  <a:pt x="64" y="4"/>
                </a:lnTo>
                <a:lnTo>
                  <a:pt x="72" y="8"/>
                </a:lnTo>
                <a:lnTo>
                  <a:pt x="79" y="14"/>
                </a:lnTo>
                <a:lnTo>
                  <a:pt x="85" y="21"/>
                </a:lnTo>
                <a:lnTo>
                  <a:pt x="90" y="29"/>
                </a:lnTo>
                <a:lnTo>
                  <a:pt x="92" y="38"/>
                </a:lnTo>
                <a:lnTo>
                  <a:pt x="93" y="47"/>
                </a:lnTo>
                <a:lnTo>
                  <a:pt x="93" y="47"/>
                </a:lnTo>
                <a:close/>
              </a:path>
            </a:pathLst>
          </a:custGeom>
          <a:solidFill>
            <a:srgbClr val="FB6E5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8"/>
          <p:cNvSpPr/>
          <p:nvPr/>
        </p:nvSpPr>
        <p:spPr>
          <a:xfrm>
            <a:off x="2492376" y="2955698"/>
            <a:ext cx="968374" cy="392754"/>
          </a:xfrm>
          <a:custGeom>
            <a:rect b="b" l="l" r="r" t="t"/>
            <a:pathLst>
              <a:path extrusionOk="0" h="754" w="1865">
                <a:moveTo>
                  <a:pt x="0" y="754"/>
                </a:moveTo>
                <a:lnTo>
                  <a:pt x="0" y="84"/>
                </a:lnTo>
                <a:lnTo>
                  <a:pt x="852" y="84"/>
                </a:lnTo>
                <a:lnTo>
                  <a:pt x="933" y="0"/>
                </a:lnTo>
                <a:lnTo>
                  <a:pt x="1014" y="84"/>
                </a:lnTo>
                <a:lnTo>
                  <a:pt x="1865" y="84"/>
                </a:lnTo>
                <a:lnTo>
                  <a:pt x="1865" y="754"/>
                </a:lnTo>
                <a:lnTo>
                  <a:pt x="0" y="754"/>
                </a:lnTo>
                <a:close/>
              </a:path>
            </a:pathLst>
          </a:custGeom>
          <a:solidFill>
            <a:srgbClr val="FFCE5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8"/>
          <p:cNvSpPr/>
          <p:nvPr/>
        </p:nvSpPr>
        <p:spPr>
          <a:xfrm>
            <a:off x="2940050" y="2786063"/>
            <a:ext cx="73025" cy="76200"/>
          </a:xfrm>
          <a:custGeom>
            <a:rect b="b" l="l" r="r" t="t"/>
            <a:pathLst>
              <a:path extrusionOk="0" h="94" w="93">
                <a:moveTo>
                  <a:pt x="93" y="47"/>
                </a:moveTo>
                <a:lnTo>
                  <a:pt x="93" y="47"/>
                </a:lnTo>
                <a:lnTo>
                  <a:pt x="93" y="56"/>
                </a:lnTo>
                <a:lnTo>
                  <a:pt x="90" y="65"/>
                </a:lnTo>
                <a:lnTo>
                  <a:pt x="85" y="74"/>
                </a:lnTo>
                <a:lnTo>
                  <a:pt x="79" y="80"/>
                </a:lnTo>
                <a:lnTo>
                  <a:pt x="72" y="86"/>
                </a:lnTo>
                <a:lnTo>
                  <a:pt x="65" y="90"/>
                </a:lnTo>
                <a:lnTo>
                  <a:pt x="56" y="93"/>
                </a:lnTo>
                <a:lnTo>
                  <a:pt x="47" y="94"/>
                </a:lnTo>
                <a:lnTo>
                  <a:pt x="47" y="94"/>
                </a:lnTo>
                <a:lnTo>
                  <a:pt x="38" y="93"/>
                </a:lnTo>
                <a:lnTo>
                  <a:pt x="28" y="90"/>
                </a:lnTo>
                <a:lnTo>
                  <a:pt x="20" y="86"/>
                </a:lnTo>
                <a:lnTo>
                  <a:pt x="14" y="80"/>
                </a:lnTo>
                <a:lnTo>
                  <a:pt x="8" y="74"/>
                </a:lnTo>
                <a:lnTo>
                  <a:pt x="3" y="65"/>
                </a:lnTo>
                <a:lnTo>
                  <a:pt x="1" y="56"/>
                </a:lnTo>
                <a:lnTo>
                  <a:pt x="0" y="47"/>
                </a:lnTo>
                <a:lnTo>
                  <a:pt x="0" y="47"/>
                </a:lnTo>
                <a:lnTo>
                  <a:pt x="1" y="38"/>
                </a:lnTo>
                <a:lnTo>
                  <a:pt x="3" y="29"/>
                </a:lnTo>
                <a:lnTo>
                  <a:pt x="8" y="21"/>
                </a:lnTo>
                <a:lnTo>
                  <a:pt x="14" y="14"/>
                </a:lnTo>
                <a:lnTo>
                  <a:pt x="20" y="8"/>
                </a:lnTo>
                <a:lnTo>
                  <a:pt x="28" y="4"/>
                </a:lnTo>
                <a:lnTo>
                  <a:pt x="38" y="1"/>
                </a:lnTo>
                <a:lnTo>
                  <a:pt x="47" y="0"/>
                </a:lnTo>
                <a:lnTo>
                  <a:pt x="47" y="0"/>
                </a:lnTo>
                <a:lnTo>
                  <a:pt x="56" y="1"/>
                </a:lnTo>
                <a:lnTo>
                  <a:pt x="65" y="4"/>
                </a:lnTo>
                <a:lnTo>
                  <a:pt x="72" y="8"/>
                </a:lnTo>
                <a:lnTo>
                  <a:pt x="79" y="14"/>
                </a:lnTo>
                <a:lnTo>
                  <a:pt x="85" y="21"/>
                </a:lnTo>
                <a:lnTo>
                  <a:pt x="90" y="29"/>
                </a:lnTo>
                <a:lnTo>
                  <a:pt x="93" y="38"/>
                </a:lnTo>
                <a:lnTo>
                  <a:pt x="93" y="47"/>
                </a:lnTo>
                <a:lnTo>
                  <a:pt x="93" y="47"/>
                </a:lnTo>
                <a:close/>
              </a:path>
            </a:pathLst>
          </a:custGeom>
          <a:solidFill>
            <a:srgbClr val="FFCE5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8"/>
          <p:cNvSpPr/>
          <p:nvPr/>
        </p:nvSpPr>
        <p:spPr>
          <a:xfrm>
            <a:off x="4116662" y="2299104"/>
            <a:ext cx="969414" cy="392754"/>
          </a:xfrm>
          <a:custGeom>
            <a:rect b="b" l="l" r="r" t="t"/>
            <a:pathLst>
              <a:path extrusionOk="0" h="754" w="1865">
                <a:moveTo>
                  <a:pt x="0" y="0"/>
                </a:moveTo>
                <a:lnTo>
                  <a:pt x="0" y="670"/>
                </a:lnTo>
                <a:lnTo>
                  <a:pt x="851" y="670"/>
                </a:lnTo>
                <a:lnTo>
                  <a:pt x="932" y="754"/>
                </a:lnTo>
                <a:lnTo>
                  <a:pt x="1013" y="670"/>
                </a:lnTo>
                <a:lnTo>
                  <a:pt x="1865" y="670"/>
                </a:lnTo>
                <a:lnTo>
                  <a:pt x="1865" y="0"/>
                </a:lnTo>
                <a:lnTo>
                  <a:pt x="0" y="0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8"/>
          <p:cNvSpPr/>
          <p:nvPr/>
        </p:nvSpPr>
        <p:spPr>
          <a:xfrm>
            <a:off x="4564063" y="2786063"/>
            <a:ext cx="74613" cy="76200"/>
          </a:xfrm>
          <a:custGeom>
            <a:rect b="b" l="l" r="r" t="t"/>
            <a:pathLst>
              <a:path extrusionOk="0" h="94" w="93">
                <a:moveTo>
                  <a:pt x="93" y="47"/>
                </a:moveTo>
                <a:lnTo>
                  <a:pt x="93" y="47"/>
                </a:lnTo>
                <a:lnTo>
                  <a:pt x="92" y="56"/>
                </a:lnTo>
                <a:lnTo>
                  <a:pt x="90" y="65"/>
                </a:lnTo>
                <a:lnTo>
                  <a:pt x="85" y="74"/>
                </a:lnTo>
                <a:lnTo>
                  <a:pt x="79" y="80"/>
                </a:lnTo>
                <a:lnTo>
                  <a:pt x="72" y="86"/>
                </a:lnTo>
                <a:lnTo>
                  <a:pt x="64" y="90"/>
                </a:lnTo>
                <a:lnTo>
                  <a:pt x="55" y="93"/>
                </a:lnTo>
                <a:lnTo>
                  <a:pt x="46" y="94"/>
                </a:lnTo>
                <a:lnTo>
                  <a:pt x="46" y="94"/>
                </a:lnTo>
                <a:lnTo>
                  <a:pt x="37" y="93"/>
                </a:lnTo>
                <a:lnTo>
                  <a:pt x="27" y="90"/>
                </a:lnTo>
                <a:lnTo>
                  <a:pt x="19" y="86"/>
                </a:lnTo>
                <a:lnTo>
                  <a:pt x="12" y="80"/>
                </a:lnTo>
                <a:lnTo>
                  <a:pt x="7" y="74"/>
                </a:lnTo>
                <a:lnTo>
                  <a:pt x="3" y="65"/>
                </a:lnTo>
                <a:lnTo>
                  <a:pt x="0" y="56"/>
                </a:lnTo>
                <a:lnTo>
                  <a:pt x="0" y="47"/>
                </a:lnTo>
                <a:lnTo>
                  <a:pt x="0" y="47"/>
                </a:lnTo>
                <a:lnTo>
                  <a:pt x="0" y="38"/>
                </a:lnTo>
                <a:lnTo>
                  <a:pt x="3" y="29"/>
                </a:lnTo>
                <a:lnTo>
                  <a:pt x="7" y="21"/>
                </a:lnTo>
                <a:lnTo>
                  <a:pt x="12" y="14"/>
                </a:lnTo>
                <a:lnTo>
                  <a:pt x="19" y="8"/>
                </a:lnTo>
                <a:lnTo>
                  <a:pt x="27" y="4"/>
                </a:lnTo>
                <a:lnTo>
                  <a:pt x="37" y="1"/>
                </a:lnTo>
                <a:lnTo>
                  <a:pt x="46" y="0"/>
                </a:lnTo>
                <a:lnTo>
                  <a:pt x="46" y="0"/>
                </a:lnTo>
                <a:lnTo>
                  <a:pt x="55" y="1"/>
                </a:lnTo>
                <a:lnTo>
                  <a:pt x="64" y="4"/>
                </a:lnTo>
                <a:lnTo>
                  <a:pt x="72" y="8"/>
                </a:lnTo>
                <a:lnTo>
                  <a:pt x="79" y="14"/>
                </a:lnTo>
                <a:lnTo>
                  <a:pt x="85" y="21"/>
                </a:lnTo>
                <a:lnTo>
                  <a:pt x="90" y="29"/>
                </a:lnTo>
                <a:lnTo>
                  <a:pt x="92" y="38"/>
                </a:lnTo>
                <a:lnTo>
                  <a:pt x="93" y="47"/>
                </a:lnTo>
                <a:lnTo>
                  <a:pt x="93" y="47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8"/>
          <p:cNvSpPr/>
          <p:nvPr/>
        </p:nvSpPr>
        <p:spPr>
          <a:xfrm>
            <a:off x="5740675" y="2955698"/>
            <a:ext cx="969414" cy="392754"/>
          </a:xfrm>
          <a:custGeom>
            <a:rect b="b" l="l" r="r" t="t"/>
            <a:pathLst>
              <a:path extrusionOk="0" h="754" w="1865">
                <a:moveTo>
                  <a:pt x="0" y="754"/>
                </a:moveTo>
                <a:lnTo>
                  <a:pt x="0" y="84"/>
                </a:lnTo>
                <a:lnTo>
                  <a:pt x="852" y="84"/>
                </a:lnTo>
                <a:lnTo>
                  <a:pt x="933" y="0"/>
                </a:lnTo>
                <a:lnTo>
                  <a:pt x="1012" y="84"/>
                </a:lnTo>
                <a:lnTo>
                  <a:pt x="1865" y="84"/>
                </a:lnTo>
                <a:lnTo>
                  <a:pt x="1865" y="754"/>
                </a:lnTo>
                <a:lnTo>
                  <a:pt x="0" y="754"/>
                </a:lnTo>
                <a:close/>
              </a:path>
            </a:pathLst>
          </a:custGeom>
          <a:solidFill>
            <a:srgbClr val="49CFA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8"/>
          <p:cNvSpPr/>
          <p:nvPr/>
        </p:nvSpPr>
        <p:spPr>
          <a:xfrm>
            <a:off x="6188075" y="2786063"/>
            <a:ext cx="74613" cy="76200"/>
          </a:xfrm>
          <a:custGeom>
            <a:rect b="b" l="l" r="r" t="t"/>
            <a:pathLst>
              <a:path extrusionOk="0" h="94" w="93">
                <a:moveTo>
                  <a:pt x="93" y="47"/>
                </a:moveTo>
                <a:lnTo>
                  <a:pt x="93" y="47"/>
                </a:lnTo>
                <a:lnTo>
                  <a:pt x="92" y="56"/>
                </a:lnTo>
                <a:lnTo>
                  <a:pt x="90" y="65"/>
                </a:lnTo>
                <a:lnTo>
                  <a:pt x="85" y="74"/>
                </a:lnTo>
                <a:lnTo>
                  <a:pt x="79" y="80"/>
                </a:lnTo>
                <a:lnTo>
                  <a:pt x="72" y="86"/>
                </a:lnTo>
                <a:lnTo>
                  <a:pt x="64" y="90"/>
                </a:lnTo>
                <a:lnTo>
                  <a:pt x="56" y="93"/>
                </a:lnTo>
                <a:lnTo>
                  <a:pt x="47" y="94"/>
                </a:lnTo>
                <a:lnTo>
                  <a:pt x="47" y="94"/>
                </a:lnTo>
                <a:lnTo>
                  <a:pt x="37" y="93"/>
                </a:lnTo>
                <a:lnTo>
                  <a:pt x="29" y="90"/>
                </a:lnTo>
                <a:lnTo>
                  <a:pt x="20" y="86"/>
                </a:lnTo>
                <a:lnTo>
                  <a:pt x="14" y="80"/>
                </a:lnTo>
                <a:lnTo>
                  <a:pt x="8" y="74"/>
                </a:lnTo>
                <a:lnTo>
                  <a:pt x="3" y="65"/>
                </a:lnTo>
                <a:lnTo>
                  <a:pt x="1" y="56"/>
                </a:lnTo>
                <a:lnTo>
                  <a:pt x="0" y="47"/>
                </a:lnTo>
                <a:lnTo>
                  <a:pt x="0" y="47"/>
                </a:lnTo>
                <a:lnTo>
                  <a:pt x="1" y="38"/>
                </a:lnTo>
                <a:lnTo>
                  <a:pt x="3" y="29"/>
                </a:lnTo>
                <a:lnTo>
                  <a:pt x="8" y="21"/>
                </a:lnTo>
                <a:lnTo>
                  <a:pt x="14" y="14"/>
                </a:lnTo>
                <a:lnTo>
                  <a:pt x="20" y="8"/>
                </a:lnTo>
                <a:lnTo>
                  <a:pt x="29" y="4"/>
                </a:lnTo>
                <a:lnTo>
                  <a:pt x="37" y="1"/>
                </a:lnTo>
                <a:lnTo>
                  <a:pt x="47" y="0"/>
                </a:lnTo>
                <a:lnTo>
                  <a:pt x="47" y="0"/>
                </a:lnTo>
                <a:lnTo>
                  <a:pt x="56" y="1"/>
                </a:lnTo>
                <a:lnTo>
                  <a:pt x="64" y="4"/>
                </a:lnTo>
                <a:lnTo>
                  <a:pt x="72" y="8"/>
                </a:lnTo>
                <a:lnTo>
                  <a:pt x="79" y="14"/>
                </a:lnTo>
                <a:lnTo>
                  <a:pt x="85" y="21"/>
                </a:lnTo>
                <a:lnTo>
                  <a:pt x="90" y="29"/>
                </a:lnTo>
                <a:lnTo>
                  <a:pt x="92" y="38"/>
                </a:lnTo>
                <a:lnTo>
                  <a:pt x="93" y="47"/>
                </a:lnTo>
                <a:lnTo>
                  <a:pt x="93" y="47"/>
                </a:lnTo>
                <a:close/>
              </a:path>
            </a:pathLst>
          </a:custGeom>
          <a:solidFill>
            <a:srgbClr val="49CFA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8"/>
          <p:cNvSpPr/>
          <p:nvPr/>
        </p:nvSpPr>
        <p:spPr>
          <a:xfrm>
            <a:off x="7364962" y="2299104"/>
            <a:ext cx="970452" cy="392754"/>
          </a:xfrm>
          <a:custGeom>
            <a:rect b="b" l="l" r="r" t="t"/>
            <a:pathLst>
              <a:path extrusionOk="0" h="754" w="1866">
                <a:moveTo>
                  <a:pt x="0" y="0"/>
                </a:moveTo>
                <a:lnTo>
                  <a:pt x="0" y="670"/>
                </a:lnTo>
                <a:lnTo>
                  <a:pt x="852" y="670"/>
                </a:lnTo>
                <a:lnTo>
                  <a:pt x="933" y="754"/>
                </a:lnTo>
                <a:lnTo>
                  <a:pt x="1014" y="670"/>
                </a:lnTo>
                <a:lnTo>
                  <a:pt x="1866" y="670"/>
                </a:lnTo>
                <a:lnTo>
                  <a:pt x="1866" y="0"/>
                </a:lnTo>
                <a:lnTo>
                  <a:pt x="0" y="0"/>
                </a:lnTo>
                <a:close/>
              </a:path>
            </a:pathLst>
          </a:custGeom>
          <a:solidFill>
            <a:srgbClr val="4FC1E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8"/>
          <p:cNvSpPr/>
          <p:nvPr/>
        </p:nvSpPr>
        <p:spPr>
          <a:xfrm>
            <a:off x="7812088" y="2786063"/>
            <a:ext cx="76200" cy="76200"/>
          </a:xfrm>
          <a:custGeom>
            <a:rect b="b" l="l" r="r" t="t"/>
            <a:pathLst>
              <a:path extrusionOk="0" h="94" w="94">
                <a:moveTo>
                  <a:pt x="94" y="47"/>
                </a:moveTo>
                <a:lnTo>
                  <a:pt x="94" y="47"/>
                </a:lnTo>
                <a:lnTo>
                  <a:pt x="93" y="56"/>
                </a:lnTo>
                <a:lnTo>
                  <a:pt x="90" y="65"/>
                </a:lnTo>
                <a:lnTo>
                  <a:pt x="86" y="74"/>
                </a:lnTo>
                <a:lnTo>
                  <a:pt x="80" y="80"/>
                </a:lnTo>
                <a:lnTo>
                  <a:pt x="73" y="86"/>
                </a:lnTo>
                <a:lnTo>
                  <a:pt x="65" y="90"/>
                </a:lnTo>
                <a:lnTo>
                  <a:pt x="56" y="93"/>
                </a:lnTo>
                <a:lnTo>
                  <a:pt x="47" y="94"/>
                </a:lnTo>
                <a:lnTo>
                  <a:pt x="47" y="94"/>
                </a:lnTo>
                <a:lnTo>
                  <a:pt x="38" y="93"/>
                </a:lnTo>
                <a:lnTo>
                  <a:pt x="28" y="90"/>
                </a:lnTo>
                <a:lnTo>
                  <a:pt x="20" y="86"/>
                </a:lnTo>
                <a:lnTo>
                  <a:pt x="14" y="80"/>
                </a:lnTo>
                <a:lnTo>
                  <a:pt x="8" y="74"/>
                </a:lnTo>
                <a:lnTo>
                  <a:pt x="4" y="65"/>
                </a:lnTo>
                <a:lnTo>
                  <a:pt x="1" y="56"/>
                </a:lnTo>
                <a:lnTo>
                  <a:pt x="0" y="47"/>
                </a:lnTo>
                <a:lnTo>
                  <a:pt x="0" y="47"/>
                </a:lnTo>
                <a:lnTo>
                  <a:pt x="1" y="38"/>
                </a:lnTo>
                <a:lnTo>
                  <a:pt x="4" y="29"/>
                </a:lnTo>
                <a:lnTo>
                  <a:pt x="8" y="21"/>
                </a:lnTo>
                <a:lnTo>
                  <a:pt x="14" y="14"/>
                </a:lnTo>
                <a:lnTo>
                  <a:pt x="20" y="8"/>
                </a:lnTo>
                <a:lnTo>
                  <a:pt x="28" y="4"/>
                </a:lnTo>
                <a:lnTo>
                  <a:pt x="38" y="1"/>
                </a:lnTo>
                <a:lnTo>
                  <a:pt x="47" y="0"/>
                </a:lnTo>
                <a:lnTo>
                  <a:pt x="47" y="0"/>
                </a:lnTo>
                <a:lnTo>
                  <a:pt x="56" y="1"/>
                </a:lnTo>
                <a:lnTo>
                  <a:pt x="65" y="4"/>
                </a:lnTo>
                <a:lnTo>
                  <a:pt x="73" y="8"/>
                </a:lnTo>
                <a:lnTo>
                  <a:pt x="80" y="14"/>
                </a:lnTo>
                <a:lnTo>
                  <a:pt x="86" y="21"/>
                </a:lnTo>
                <a:lnTo>
                  <a:pt x="90" y="29"/>
                </a:lnTo>
                <a:lnTo>
                  <a:pt x="93" y="38"/>
                </a:lnTo>
                <a:lnTo>
                  <a:pt x="94" y="47"/>
                </a:lnTo>
                <a:lnTo>
                  <a:pt x="94" y="47"/>
                </a:lnTo>
                <a:close/>
              </a:path>
            </a:pathLst>
          </a:custGeom>
          <a:solidFill>
            <a:srgbClr val="4FC1E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8"/>
          <p:cNvSpPr txBox="1"/>
          <p:nvPr>
            <p:ph idx="1" type="body"/>
          </p:nvPr>
        </p:nvSpPr>
        <p:spPr>
          <a:xfrm>
            <a:off x="866776" y="2299104"/>
            <a:ext cx="969962" cy="344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34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6" name="Google Shape;216;p28"/>
          <p:cNvSpPr txBox="1"/>
          <p:nvPr>
            <p:ph idx="2" type="body"/>
          </p:nvPr>
        </p:nvSpPr>
        <p:spPr>
          <a:xfrm>
            <a:off x="4132501" y="2299104"/>
            <a:ext cx="957210" cy="344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34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7" name="Google Shape;217;p28"/>
          <p:cNvSpPr txBox="1"/>
          <p:nvPr>
            <p:ph idx="3" type="body"/>
          </p:nvPr>
        </p:nvSpPr>
        <p:spPr>
          <a:xfrm>
            <a:off x="7366002" y="2299104"/>
            <a:ext cx="969962" cy="344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34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8" name="Google Shape;218;p28"/>
          <p:cNvSpPr txBox="1"/>
          <p:nvPr>
            <p:ph idx="4" type="body"/>
          </p:nvPr>
        </p:nvSpPr>
        <p:spPr>
          <a:xfrm>
            <a:off x="2474492" y="3016368"/>
            <a:ext cx="986258" cy="3320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34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9" name="Google Shape;219;p28"/>
          <p:cNvSpPr txBox="1"/>
          <p:nvPr>
            <p:ph idx="5" type="body"/>
          </p:nvPr>
        </p:nvSpPr>
        <p:spPr>
          <a:xfrm>
            <a:off x="5732252" y="3016368"/>
            <a:ext cx="986258" cy="3320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34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0" name="Google Shape;220;p28"/>
          <p:cNvSpPr txBox="1"/>
          <p:nvPr>
            <p:ph idx="6" type="body"/>
          </p:nvPr>
        </p:nvSpPr>
        <p:spPr>
          <a:xfrm>
            <a:off x="334146" y="1371618"/>
            <a:ext cx="2033286" cy="8238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1" name="Google Shape;221;p28"/>
          <p:cNvSpPr txBox="1"/>
          <p:nvPr>
            <p:ph idx="7" type="body"/>
          </p:nvPr>
        </p:nvSpPr>
        <p:spPr>
          <a:xfrm>
            <a:off x="1958159" y="3452112"/>
            <a:ext cx="2033286" cy="823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2" name="Google Shape;222;p28"/>
          <p:cNvSpPr txBox="1"/>
          <p:nvPr>
            <p:ph idx="8" type="body"/>
          </p:nvPr>
        </p:nvSpPr>
        <p:spPr>
          <a:xfrm>
            <a:off x="5203010" y="3452112"/>
            <a:ext cx="2033286" cy="823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3" name="Google Shape;223;p28"/>
          <p:cNvSpPr txBox="1"/>
          <p:nvPr>
            <p:ph idx="9" type="body"/>
          </p:nvPr>
        </p:nvSpPr>
        <p:spPr>
          <a:xfrm>
            <a:off x="3583759" y="1371618"/>
            <a:ext cx="2033286" cy="8238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4" name="Google Shape;224;p28"/>
          <p:cNvSpPr txBox="1"/>
          <p:nvPr>
            <p:ph idx="13" type="body"/>
          </p:nvPr>
        </p:nvSpPr>
        <p:spPr>
          <a:xfrm>
            <a:off x="6833718" y="1371618"/>
            <a:ext cx="2033286" cy="8238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5" name="Google Shape;225;p2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2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2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  <a:defRPr b="0" i="0" sz="4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6" name="Google Shape;126;p25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p2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2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2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jpg"/><Relationship Id="rId4" Type="http://schemas.openxmlformats.org/officeDocument/2006/relationships/image" Target="../media/image1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Relationship Id="rId6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/>
          <p:nvPr/>
        </p:nvSpPr>
        <p:spPr>
          <a:xfrm>
            <a:off x="357389" y="486226"/>
            <a:ext cx="8413200" cy="45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700" u="none" cap="none" strike="noStrike">
                <a:solidFill>
                  <a:srgbClr val="50B400"/>
                </a:solidFill>
                <a:latin typeface="Calibri"/>
                <a:ea typeface="Calibri"/>
                <a:cs typeface="Calibri"/>
                <a:sym typeface="Calibri"/>
              </a:rPr>
              <a:t>HCI - Assignment n.2</a:t>
            </a:r>
            <a:endParaRPr b="1" i="0" sz="2700" u="none" cap="none" strike="noStrike">
              <a:solidFill>
                <a:srgbClr val="50B4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i="0" lang="en-GB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 and prototyping of an application using a human-centered approach </a:t>
            </a:r>
            <a:endParaRPr b="1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 presentation and demo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900"/>
              </a:spcBef>
              <a:spcAft>
                <a:spcPts val="0"/>
              </a:spcAft>
              <a:buNone/>
            </a:pPr>
            <a:br>
              <a:rPr b="1" i="0" lang="en-GB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Title: 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BatalhaBus, a entertainment/multimedia system for bus rides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Group: 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Rafael Ferreira, João Luís &amp; Rodrigo Aguiar</a:t>
            </a:r>
            <a:endParaRPr sz="18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 Class: 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P5</a:t>
            </a:r>
            <a:b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3" name="Google Shape;233;p29"/>
          <p:cNvCxnSpPr/>
          <p:nvPr/>
        </p:nvCxnSpPr>
        <p:spPr>
          <a:xfrm>
            <a:off x="357389" y="4626735"/>
            <a:ext cx="8413124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4" name="Google Shape;234;p29"/>
          <p:cNvSpPr txBox="1"/>
          <p:nvPr/>
        </p:nvSpPr>
        <p:spPr>
          <a:xfrm>
            <a:off x="288809" y="4762411"/>
            <a:ext cx="200375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1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</a:t>
            </a: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lang="en-GB" sz="11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-202</a:t>
            </a: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sz="11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3117" y="251099"/>
            <a:ext cx="2377396" cy="47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8"/>
          <p:cNvSpPr txBox="1"/>
          <p:nvPr/>
        </p:nvSpPr>
        <p:spPr>
          <a:xfrm>
            <a:off x="8263890" y="4762411"/>
            <a:ext cx="549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2" name="Google Shape;342;p38"/>
          <p:cNvCxnSpPr/>
          <p:nvPr/>
        </p:nvCxnSpPr>
        <p:spPr>
          <a:xfrm>
            <a:off x="357389" y="4626735"/>
            <a:ext cx="8413200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3" name="Google Shape;343;p38"/>
          <p:cNvSpPr txBox="1"/>
          <p:nvPr/>
        </p:nvSpPr>
        <p:spPr>
          <a:xfrm>
            <a:off x="358379" y="251100"/>
            <a:ext cx="84249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GB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Scenario 3</a:t>
            </a:r>
            <a:endParaRPr sz="1100"/>
          </a:p>
        </p:txBody>
      </p:sp>
      <p:sp>
        <p:nvSpPr>
          <p:cNvPr id="344" name="Google Shape;344;p38"/>
          <p:cNvSpPr txBox="1"/>
          <p:nvPr/>
        </p:nvSpPr>
        <p:spPr>
          <a:xfrm>
            <a:off x="403108" y="4762411"/>
            <a:ext cx="2480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2022-2023</a:t>
            </a:r>
            <a:endParaRPr sz="1100"/>
          </a:p>
        </p:txBody>
      </p:sp>
      <p:sp>
        <p:nvSpPr>
          <p:cNvPr id="345" name="Google Shape;345;p38"/>
          <p:cNvSpPr txBox="1"/>
          <p:nvPr/>
        </p:nvSpPr>
        <p:spPr>
          <a:xfrm>
            <a:off x="437198" y="640550"/>
            <a:ext cx="130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GB" sz="2100">
                <a:solidFill>
                  <a:srgbClr val="50B400"/>
                </a:solidFill>
                <a:latin typeface="Calibri"/>
                <a:ea typeface="Calibri"/>
                <a:cs typeface="Calibri"/>
                <a:sym typeface="Calibri"/>
              </a:rPr>
              <a:t>BatalhaBus</a:t>
            </a:r>
            <a:endParaRPr b="1" sz="2100">
              <a:solidFill>
                <a:srgbClr val="50B4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sz="2100">
              <a:solidFill>
                <a:srgbClr val="50B4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6" name="Google Shape;34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4738" y="1558825"/>
            <a:ext cx="3438525" cy="15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"/>
          <p:cNvSpPr txBox="1"/>
          <p:nvPr/>
        </p:nvSpPr>
        <p:spPr>
          <a:xfrm>
            <a:off x="8263890" y="4762411"/>
            <a:ext cx="549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2" name="Google Shape;352;p39"/>
          <p:cNvCxnSpPr/>
          <p:nvPr/>
        </p:nvCxnSpPr>
        <p:spPr>
          <a:xfrm>
            <a:off x="357389" y="4626735"/>
            <a:ext cx="8413200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3" name="Google Shape;353;p39"/>
          <p:cNvSpPr txBox="1"/>
          <p:nvPr/>
        </p:nvSpPr>
        <p:spPr>
          <a:xfrm>
            <a:off x="288808" y="4762411"/>
            <a:ext cx="2480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2022-2023</a:t>
            </a:r>
            <a:endParaRPr sz="1100"/>
          </a:p>
        </p:txBody>
      </p:sp>
      <p:sp>
        <p:nvSpPr>
          <p:cNvPr id="354" name="Google Shape;354;p39"/>
          <p:cNvSpPr txBox="1"/>
          <p:nvPr/>
        </p:nvSpPr>
        <p:spPr>
          <a:xfrm>
            <a:off x="358378" y="251100"/>
            <a:ext cx="25557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GB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Requirements</a:t>
            </a:r>
            <a:endParaRPr sz="1100"/>
          </a:p>
        </p:txBody>
      </p:sp>
      <p:sp>
        <p:nvSpPr>
          <p:cNvPr id="355" name="Google Shape;355;p39"/>
          <p:cNvSpPr txBox="1"/>
          <p:nvPr/>
        </p:nvSpPr>
        <p:spPr>
          <a:xfrm>
            <a:off x="437198" y="640550"/>
            <a:ext cx="1300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GB" sz="2100">
                <a:solidFill>
                  <a:srgbClr val="50B400"/>
                </a:solidFill>
                <a:latin typeface="Calibri"/>
                <a:ea typeface="Calibri"/>
                <a:cs typeface="Calibri"/>
                <a:sym typeface="Calibri"/>
              </a:rPr>
              <a:t>BatalhaBus</a:t>
            </a:r>
            <a:endParaRPr b="1" sz="2100">
              <a:solidFill>
                <a:srgbClr val="50B4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39"/>
          <p:cNvSpPr txBox="1"/>
          <p:nvPr/>
        </p:nvSpPr>
        <p:spPr>
          <a:xfrm>
            <a:off x="4786925" y="1123200"/>
            <a:ext cx="3745500" cy="3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286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</a:rPr>
              <a:t>Non-Functional</a:t>
            </a:r>
            <a:endParaRPr b="1" sz="17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system must support multiple languages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various icons and buttons in the system must be clearly visible</a:t>
            </a:r>
            <a:endParaRPr sz="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Color theme must be appropriate</a:t>
            </a:r>
            <a:endParaRPr sz="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system should be reliable and secure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57" name="Google Shape;357;p39"/>
          <p:cNvSpPr txBox="1"/>
          <p:nvPr/>
        </p:nvSpPr>
        <p:spPr>
          <a:xfrm>
            <a:off x="437200" y="1181250"/>
            <a:ext cx="4221600" cy="3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GB" sz="1700">
                <a:solidFill>
                  <a:schemeClr val="dk1"/>
                </a:solidFill>
              </a:rPr>
              <a:t>Functional</a:t>
            </a:r>
            <a:endParaRPr b="1" sz="1700">
              <a:solidFill>
                <a:schemeClr val="dk1"/>
              </a:solidFill>
            </a:endParaRPr>
          </a:p>
          <a:p>
            <a:pPr indent="0" lvl="0" marL="228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 able to show the current location of the bus, as well as the start and end location of the ride.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 full trip info based on a ticket ID provided by the user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Display timetables for bus rides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Must have integrations with other popular social media / entertainment applications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358" name="Google Shape;35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0600" y="67175"/>
            <a:ext cx="1300200" cy="13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0"/>
          <p:cNvSpPr txBox="1"/>
          <p:nvPr/>
        </p:nvSpPr>
        <p:spPr>
          <a:xfrm>
            <a:off x="8263890" y="4762411"/>
            <a:ext cx="549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5" name="Google Shape;365;p40"/>
          <p:cNvCxnSpPr/>
          <p:nvPr/>
        </p:nvCxnSpPr>
        <p:spPr>
          <a:xfrm>
            <a:off x="357389" y="4626735"/>
            <a:ext cx="8413200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6" name="Google Shape;366;p40"/>
          <p:cNvSpPr txBox="1"/>
          <p:nvPr/>
        </p:nvSpPr>
        <p:spPr>
          <a:xfrm>
            <a:off x="358377" y="251100"/>
            <a:ext cx="47769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625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GB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 Fidelity Prototype (LFP)</a:t>
            </a:r>
            <a:endParaRPr b="1" sz="4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40"/>
          <p:cNvSpPr txBox="1"/>
          <p:nvPr/>
        </p:nvSpPr>
        <p:spPr>
          <a:xfrm>
            <a:off x="437200" y="640550"/>
            <a:ext cx="3995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50B400"/>
                </a:solidFill>
                <a:latin typeface="Calibri"/>
                <a:ea typeface="Calibri"/>
                <a:cs typeface="Calibri"/>
                <a:sym typeface="Calibri"/>
              </a:rPr>
              <a:t>Initial Papel Prototype</a:t>
            </a:r>
            <a:endParaRPr b="1" sz="2100">
              <a:solidFill>
                <a:srgbClr val="50B4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40"/>
          <p:cNvSpPr txBox="1"/>
          <p:nvPr/>
        </p:nvSpPr>
        <p:spPr>
          <a:xfrm>
            <a:off x="288808" y="4762411"/>
            <a:ext cx="200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2022-2023</a:t>
            </a:r>
            <a:endParaRPr sz="1100"/>
          </a:p>
        </p:txBody>
      </p:sp>
      <p:pic>
        <p:nvPicPr>
          <p:cNvPr id="369" name="Google Shape;369;p40"/>
          <p:cNvPicPr preferRelativeResize="0"/>
          <p:nvPr/>
        </p:nvPicPr>
        <p:blipFill rotWithShape="1">
          <a:blip r:embed="rId3">
            <a:alphaModFix/>
          </a:blip>
          <a:srcRect b="5096" l="15315" r="5205" t="0"/>
          <a:stretch/>
        </p:blipFill>
        <p:spPr>
          <a:xfrm>
            <a:off x="515600" y="1282525"/>
            <a:ext cx="3692950" cy="257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0"/>
          <p:cNvPicPr preferRelativeResize="0"/>
          <p:nvPr/>
        </p:nvPicPr>
        <p:blipFill rotWithShape="1">
          <a:blip r:embed="rId4">
            <a:alphaModFix/>
          </a:blip>
          <a:srcRect b="0" l="10602" r="10744" t="0"/>
          <a:stretch/>
        </p:blipFill>
        <p:spPr>
          <a:xfrm>
            <a:off x="4759625" y="1282525"/>
            <a:ext cx="3692950" cy="2578449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0"/>
          <p:cNvSpPr txBox="1"/>
          <p:nvPr/>
        </p:nvSpPr>
        <p:spPr>
          <a:xfrm>
            <a:off x="1465825" y="4039850"/>
            <a:ext cx="17925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Home Screen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40"/>
          <p:cNvSpPr txBox="1"/>
          <p:nvPr/>
        </p:nvSpPr>
        <p:spPr>
          <a:xfrm>
            <a:off x="5500750" y="4039850"/>
            <a:ext cx="2210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Trip Details Page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1"/>
          <p:cNvSpPr txBox="1"/>
          <p:nvPr/>
        </p:nvSpPr>
        <p:spPr>
          <a:xfrm>
            <a:off x="8263890" y="4762411"/>
            <a:ext cx="54948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9" name="Google Shape;379;p41"/>
          <p:cNvCxnSpPr/>
          <p:nvPr/>
        </p:nvCxnSpPr>
        <p:spPr>
          <a:xfrm>
            <a:off x="357389" y="4626735"/>
            <a:ext cx="8413124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0" name="Google Shape;380;p41"/>
          <p:cNvSpPr txBox="1"/>
          <p:nvPr/>
        </p:nvSpPr>
        <p:spPr>
          <a:xfrm>
            <a:off x="358377" y="251100"/>
            <a:ext cx="47769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625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GB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 Fidelity Prototype (LFP)</a:t>
            </a:r>
            <a:endParaRPr b="1" sz="4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41"/>
          <p:cNvSpPr txBox="1"/>
          <p:nvPr/>
        </p:nvSpPr>
        <p:spPr>
          <a:xfrm>
            <a:off x="437200" y="640550"/>
            <a:ext cx="3995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50B400"/>
                </a:solidFill>
                <a:latin typeface="Calibri"/>
                <a:ea typeface="Calibri"/>
                <a:cs typeface="Calibri"/>
                <a:sym typeface="Calibri"/>
              </a:rPr>
              <a:t>Digital Prototype made with Figma</a:t>
            </a:r>
            <a:endParaRPr b="1" sz="2100">
              <a:solidFill>
                <a:srgbClr val="50B4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41"/>
          <p:cNvSpPr txBox="1"/>
          <p:nvPr/>
        </p:nvSpPr>
        <p:spPr>
          <a:xfrm>
            <a:off x="288809" y="4762411"/>
            <a:ext cx="200375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2022-2023</a:t>
            </a:r>
            <a:endParaRPr sz="1100"/>
          </a:p>
        </p:txBody>
      </p:sp>
      <p:pic>
        <p:nvPicPr>
          <p:cNvPr id="383" name="Google Shape;38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800" y="1209101"/>
            <a:ext cx="4094226" cy="2873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800" y="1217825"/>
            <a:ext cx="4143801" cy="2855576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1"/>
          <p:cNvSpPr txBox="1"/>
          <p:nvPr/>
        </p:nvSpPr>
        <p:spPr>
          <a:xfrm>
            <a:off x="1538650" y="4054175"/>
            <a:ext cx="17925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Home Screen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41"/>
          <p:cNvSpPr txBox="1"/>
          <p:nvPr/>
        </p:nvSpPr>
        <p:spPr>
          <a:xfrm>
            <a:off x="5967663" y="4054175"/>
            <a:ext cx="17925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Games</a:t>
            </a:r>
            <a:r>
              <a:rPr b="1" lang="en-GB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Page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2"/>
          <p:cNvSpPr txBox="1"/>
          <p:nvPr/>
        </p:nvSpPr>
        <p:spPr>
          <a:xfrm>
            <a:off x="8263890" y="4762411"/>
            <a:ext cx="549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3" name="Google Shape;393;p42"/>
          <p:cNvCxnSpPr/>
          <p:nvPr/>
        </p:nvCxnSpPr>
        <p:spPr>
          <a:xfrm>
            <a:off x="357389" y="4626735"/>
            <a:ext cx="8413200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4" name="Google Shape;394;p42"/>
          <p:cNvSpPr txBox="1"/>
          <p:nvPr/>
        </p:nvSpPr>
        <p:spPr>
          <a:xfrm>
            <a:off x="358377" y="251100"/>
            <a:ext cx="47769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625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GB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 Fidelity Prototype (LFP)</a:t>
            </a:r>
            <a:endParaRPr b="1" sz="4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42"/>
          <p:cNvSpPr txBox="1"/>
          <p:nvPr/>
        </p:nvSpPr>
        <p:spPr>
          <a:xfrm>
            <a:off x="437200" y="640550"/>
            <a:ext cx="3995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50B400"/>
                </a:solidFill>
                <a:latin typeface="Calibri"/>
                <a:ea typeface="Calibri"/>
                <a:cs typeface="Calibri"/>
                <a:sym typeface="Calibri"/>
              </a:rPr>
              <a:t>Digital Prototype made with Figma</a:t>
            </a:r>
            <a:endParaRPr b="1" sz="2100">
              <a:solidFill>
                <a:srgbClr val="50B4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42"/>
          <p:cNvSpPr txBox="1"/>
          <p:nvPr/>
        </p:nvSpPr>
        <p:spPr>
          <a:xfrm>
            <a:off x="288808" y="4762411"/>
            <a:ext cx="200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2022-2023</a:t>
            </a:r>
            <a:endParaRPr sz="1100"/>
          </a:p>
        </p:txBody>
      </p:sp>
      <p:sp>
        <p:nvSpPr>
          <p:cNvPr id="397" name="Google Shape;397;p42"/>
          <p:cNvSpPr txBox="1"/>
          <p:nvPr/>
        </p:nvSpPr>
        <p:spPr>
          <a:xfrm>
            <a:off x="1243425" y="4083050"/>
            <a:ext cx="22263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Table Modal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42"/>
          <p:cNvSpPr txBox="1"/>
          <p:nvPr/>
        </p:nvSpPr>
        <p:spPr>
          <a:xfrm>
            <a:off x="5715825" y="4083050"/>
            <a:ext cx="2296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Trip Details</a:t>
            </a:r>
            <a:r>
              <a:rPr b="1" lang="en-GB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Modal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9" name="Google Shape;39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806" y="1209100"/>
            <a:ext cx="4135541" cy="287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6813" y="1220663"/>
            <a:ext cx="4094224" cy="2849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3"/>
          <p:cNvSpPr txBox="1"/>
          <p:nvPr/>
        </p:nvSpPr>
        <p:spPr>
          <a:xfrm>
            <a:off x="8263890" y="4762411"/>
            <a:ext cx="54948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6" name="Google Shape;406;p43"/>
          <p:cNvCxnSpPr/>
          <p:nvPr/>
        </p:nvCxnSpPr>
        <p:spPr>
          <a:xfrm>
            <a:off x="357389" y="4626735"/>
            <a:ext cx="8413124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7" name="Google Shape;407;p43"/>
          <p:cNvSpPr txBox="1"/>
          <p:nvPr/>
        </p:nvSpPr>
        <p:spPr>
          <a:xfrm>
            <a:off x="358379" y="251100"/>
            <a:ext cx="84249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GB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LFP User Evaluation</a:t>
            </a:r>
            <a:endParaRPr sz="1100"/>
          </a:p>
        </p:txBody>
      </p:sp>
      <p:sp>
        <p:nvSpPr>
          <p:cNvPr id="408" name="Google Shape;408;p43"/>
          <p:cNvSpPr txBox="1"/>
          <p:nvPr/>
        </p:nvSpPr>
        <p:spPr>
          <a:xfrm>
            <a:off x="437200" y="640550"/>
            <a:ext cx="266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50B400"/>
                </a:solidFill>
                <a:latin typeface="Calibri"/>
                <a:ea typeface="Calibri"/>
                <a:cs typeface="Calibri"/>
                <a:sym typeface="Calibri"/>
              </a:rPr>
              <a:t>Low Fidelity Prototype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50B4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" name="Google Shape;409;p43"/>
          <p:cNvPicPr preferRelativeResize="0"/>
          <p:nvPr/>
        </p:nvPicPr>
        <p:blipFill rotWithShape="1">
          <a:blip r:embed="rId3">
            <a:alphaModFix/>
          </a:blip>
          <a:srcRect b="0" l="18146" r="11589" t="0"/>
          <a:stretch/>
        </p:blipFill>
        <p:spPr>
          <a:xfrm>
            <a:off x="6644403" y="971069"/>
            <a:ext cx="2123517" cy="2011181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3"/>
          <p:cNvSpPr txBox="1"/>
          <p:nvPr/>
        </p:nvSpPr>
        <p:spPr>
          <a:xfrm>
            <a:off x="288809" y="4762411"/>
            <a:ext cx="200375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2022-2023</a:t>
            </a:r>
            <a:endParaRPr sz="1100"/>
          </a:p>
        </p:txBody>
      </p:sp>
      <p:sp>
        <p:nvSpPr>
          <p:cNvPr id="411" name="Google Shape;411;p43"/>
          <p:cNvSpPr txBox="1"/>
          <p:nvPr/>
        </p:nvSpPr>
        <p:spPr>
          <a:xfrm>
            <a:off x="860175" y="1237913"/>
            <a:ext cx="5829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Usability tests with 9 young adults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Testers were asked to complete the following tasks: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43"/>
          <p:cNvSpPr txBox="1"/>
          <p:nvPr/>
        </p:nvSpPr>
        <p:spPr>
          <a:xfrm>
            <a:off x="860175" y="2125613"/>
            <a:ext cx="6074700" cy="22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-"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is the bus currently located?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-"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is the last bus stop and at what time does the ride end?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-"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does the last bus from Aveiro to Leiria on 01/03 leave?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-"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a google search.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Play a match of Tic Tac Toe.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-"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the text font size that is being used?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-"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sound output device is being used in the system?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This tasks were mainly focused on scenario 2 and 3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4"/>
          <p:cNvSpPr txBox="1"/>
          <p:nvPr/>
        </p:nvSpPr>
        <p:spPr>
          <a:xfrm>
            <a:off x="8263890" y="4762411"/>
            <a:ext cx="549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8" name="Google Shape;418;p44"/>
          <p:cNvCxnSpPr/>
          <p:nvPr/>
        </p:nvCxnSpPr>
        <p:spPr>
          <a:xfrm>
            <a:off x="357389" y="4626735"/>
            <a:ext cx="8413200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9" name="Google Shape;419;p44"/>
          <p:cNvSpPr txBox="1"/>
          <p:nvPr/>
        </p:nvSpPr>
        <p:spPr>
          <a:xfrm>
            <a:off x="358379" y="251100"/>
            <a:ext cx="84249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GB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LFP User Evaluation</a:t>
            </a:r>
            <a:endParaRPr sz="1100"/>
          </a:p>
        </p:txBody>
      </p:sp>
      <p:sp>
        <p:nvSpPr>
          <p:cNvPr id="420" name="Google Shape;420;p44"/>
          <p:cNvSpPr txBox="1"/>
          <p:nvPr/>
        </p:nvSpPr>
        <p:spPr>
          <a:xfrm>
            <a:off x="437200" y="640550"/>
            <a:ext cx="266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50B400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50B4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44"/>
          <p:cNvSpPr txBox="1"/>
          <p:nvPr/>
        </p:nvSpPr>
        <p:spPr>
          <a:xfrm>
            <a:off x="288808" y="4762411"/>
            <a:ext cx="200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2022-2023</a:t>
            </a:r>
            <a:endParaRPr sz="1100"/>
          </a:p>
        </p:txBody>
      </p:sp>
      <p:sp>
        <p:nvSpPr>
          <p:cNvPr id="422" name="Google Shape;422;p44"/>
          <p:cNvSpPr txBox="1"/>
          <p:nvPr/>
        </p:nvSpPr>
        <p:spPr>
          <a:xfrm>
            <a:off x="499725" y="1294200"/>
            <a:ext cx="6144600" cy="3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Main error: Task 2 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Tasks related to Settings page were a little bit problematic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Remaining tasks complying with the expected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Calibri"/>
                <a:ea typeface="Calibri"/>
                <a:cs typeface="Calibri"/>
                <a:sym typeface="Calibri"/>
              </a:rPr>
              <a:t>Task completion ratio : 90%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➔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 out of the 9 failed tasks were from the 2nd Task. 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Calibri"/>
                <a:ea typeface="Calibri"/>
                <a:cs typeface="Calibri"/>
                <a:sym typeface="Calibri"/>
              </a:rPr>
              <a:t>Main Suggestions: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-"/>
            </a:pP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Be able to see the sound output device on the music panel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-"/>
            </a:pP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Specify the current bus 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-"/>
            </a:pP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Increase the visibility and change the label on the button to find the full route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3" name="Google Shape;423;p44"/>
          <p:cNvPicPr preferRelativeResize="0"/>
          <p:nvPr/>
        </p:nvPicPr>
        <p:blipFill rotWithShape="1">
          <a:blip r:embed="rId3">
            <a:alphaModFix/>
          </a:blip>
          <a:srcRect b="0" l="18149" r="11586" t="0"/>
          <a:stretch/>
        </p:blipFill>
        <p:spPr>
          <a:xfrm>
            <a:off x="6644403" y="971069"/>
            <a:ext cx="2123518" cy="2011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4024" y="852821"/>
            <a:ext cx="2236200" cy="1342703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5"/>
          <p:cNvSpPr txBox="1"/>
          <p:nvPr/>
        </p:nvSpPr>
        <p:spPr>
          <a:xfrm>
            <a:off x="8263890" y="4762411"/>
            <a:ext cx="54948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45"/>
          <p:cNvSpPr txBox="1"/>
          <p:nvPr/>
        </p:nvSpPr>
        <p:spPr>
          <a:xfrm>
            <a:off x="357400" y="1287050"/>
            <a:ext cx="3855600" cy="3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Functional prototype developed with React JS </a:t>
            </a: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Tailwind CSS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Material UI Library and Leaflet JS were also used to help develop components and maps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Prototype designed for a tablet screen with size 1194x834 </a:t>
            </a:r>
            <a:b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1" marL="55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1" marL="55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1" name="Google Shape;431;p45"/>
          <p:cNvCxnSpPr/>
          <p:nvPr/>
        </p:nvCxnSpPr>
        <p:spPr>
          <a:xfrm>
            <a:off x="357389" y="4626735"/>
            <a:ext cx="8413124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2" name="Google Shape;432;p45"/>
          <p:cNvSpPr txBox="1"/>
          <p:nvPr/>
        </p:nvSpPr>
        <p:spPr>
          <a:xfrm>
            <a:off x="358379" y="251100"/>
            <a:ext cx="8424863" cy="41326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GB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FP</a:t>
            </a:r>
            <a:r>
              <a:rPr b="1" lang="en-GB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Technologies Used</a:t>
            </a:r>
            <a:endParaRPr b="1" sz="4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45"/>
          <p:cNvSpPr txBox="1"/>
          <p:nvPr/>
        </p:nvSpPr>
        <p:spPr>
          <a:xfrm>
            <a:off x="437200" y="640550"/>
            <a:ext cx="146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50B400"/>
                </a:solidFill>
                <a:latin typeface="Calibri"/>
                <a:ea typeface="Calibri"/>
                <a:cs typeface="Calibri"/>
                <a:sym typeface="Calibri"/>
              </a:rPr>
              <a:t>Batalha Bus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50B4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45"/>
          <p:cNvSpPr txBox="1"/>
          <p:nvPr/>
        </p:nvSpPr>
        <p:spPr>
          <a:xfrm>
            <a:off x="288809" y="4762411"/>
            <a:ext cx="200375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2022-2023</a:t>
            </a:r>
            <a:endParaRPr sz="1100"/>
          </a:p>
        </p:txBody>
      </p:sp>
      <p:pic>
        <p:nvPicPr>
          <p:cNvPr id="435" name="Google Shape;43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4026" y="2484948"/>
            <a:ext cx="2368300" cy="1556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2676" y="922525"/>
            <a:ext cx="2137849" cy="1203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5439" y="2383974"/>
            <a:ext cx="1772325" cy="177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6"/>
          <p:cNvSpPr txBox="1"/>
          <p:nvPr/>
        </p:nvSpPr>
        <p:spPr>
          <a:xfrm>
            <a:off x="8263890" y="4762411"/>
            <a:ext cx="549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3" name="Google Shape;443;p46"/>
          <p:cNvCxnSpPr/>
          <p:nvPr/>
        </p:nvCxnSpPr>
        <p:spPr>
          <a:xfrm>
            <a:off x="357389" y="4626735"/>
            <a:ext cx="8413200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4" name="Google Shape;444;p46"/>
          <p:cNvSpPr txBox="1"/>
          <p:nvPr/>
        </p:nvSpPr>
        <p:spPr>
          <a:xfrm>
            <a:off x="358379" y="251100"/>
            <a:ext cx="84249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GB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FP - Changes Made</a:t>
            </a:r>
            <a:endParaRPr b="1" sz="4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46"/>
          <p:cNvSpPr txBox="1"/>
          <p:nvPr/>
        </p:nvSpPr>
        <p:spPr>
          <a:xfrm>
            <a:off x="437200" y="640550"/>
            <a:ext cx="146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50B400"/>
                </a:solidFill>
                <a:latin typeface="Calibri"/>
                <a:ea typeface="Calibri"/>
                <a:cs typeface="Calibri"/>
                <a:sym typeface="Calibri"/>
              </a:rPr>
              <a:t>Batalha Bus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50B4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46"/>
          <p:cNvSpPr txBox="1"/>
          <p:nvPr/>
        </p:nvSpPr>
        <p:spPr>
          <a:xfrm>
            <a:off x="288808" y="4762411"/>
            <a:ext cx="200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2022-2023</a:t>
            </a:r>
            <a:endParaRPr sz="1100"/>
          </a:p>
        </p:txBody>
      </p:sp>
      <p:pic>
        <p:nvPicPr>
          <p:cNvPr id="447" name="Google Shape;44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375" y="1151400"/>
            <a:ext cx="3876903" cy="266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3700" y="1135720"/>
            <a:ext cx="3876901" cy="2696204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6"/>
          <p:cNvSpPr/>
          <p:nvPr/>
        </p:nvSpPr>
        <p:spPr>
          <a:xfrm>
            <a:off x="5220950" y="1439875"/>
            <a:ext cx="697800" cy="123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6"/>
          <p:cNvSpPr txBox="1"/>
          <p:nvPr/>
        </p:nvSpPr>
        <p:spPr>
          <a:xfrm>
            <a:off x="1071050" y="4017475"/>
            <a:ext cx="2265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Homepage ( LFP)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46"/>
          <p:cNvSpPr txBox="1"/>
          <p:nvPr/>
        </p:nvSpPr>
        <p:spPr>
          <a:xfrm>
            <a:off x="6138150" y="4048100"/>
            <a:ext cx="2003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Homepage (FP)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46"/>
          <p:cNvSpPr/>
          <p:nvPr/>
        </p:nvSpPr>
        <p:spPr>
          <a:xfrm>
            <a:off x="5183800" y="2238425"/>
            <a:ext cx="1469400" cy="123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6"/>
          <p:cNvSpPr/>
          <p:nvPr/>
        </p:nvSpPr>
        <p:spPr>
          <a:xfrm>
            <a:off x="6694300" y="3650525"/>
            <a:ext cx="656700" cy="104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7"/>
          <p:cNvSpPr txBox="1"/>
          <p:nvPr/>
        </p:nvSpPr>
        <p:spPr>
          <a:xfrm>
            <a:off x="8263890" y="4762411"/>
            <a:ext cx="549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9" name="Google Shape;459;p47"/>
          <p:cNvCxnSpPr/>
          <p:nvPr/>
        </p:nvCxnSpPr>
        <p:spPr>
          <a:xfrm>
            <a:off x="357389" y="4626735"/>
            <a:ext cx="8413200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0" name="Google Shape;460;p47"/>
          <p:cNvSpPr txBox="1"/>
          <p:nvPr/>
        </p:nvSpPr>
        <p:spPr>
          <a:xfrm>
            <a:off x="358379" y="251100"/>
            <a:ext cx="84249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GB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FP - Changes Made</a:t>
            </a:r>
            <a:endParaRPr b="1" sz="4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47"/>
          <p:cNvSpPr txBox="1"/>
          <p:nvPr/>
        </p:nvSpPr>
        <p:spPr>
          <a:xfrm>
            <a:off x="437200" y="640550"/>
            <a:ext cx="146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50B400"/>
                </a:solidFill>
                <a:latin typeface="Calibri"/>
                <a:ea typeface="Calibri"/>
                <a:cs typeface="Calibri"/>
                <a:sym typeface="Calibri"/>
              </a:rPr>
              <a:t>Batalha Bus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50B4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47"/>
          <p:cNvSpPr txBox="1"/>
          <p:nvPr/>
        </p:nvSpPr>
        <p:spPr>
          <a:xfrm>
            <a:off x="288808" y="4762411"/>
            <a:ext cx="200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2022-2023</a:t>
            </a:r>
            <a:endParaRPr sz="1100"/>
          </a:p>
        </p:txBody>
      </p:sp>
      <p:sp>
        <p:nvSpPr>
          <p:cNvPr id="463" name="Google Shape;463;p47"/>
          <p:cNvSpPr txBox="1"/>
          <p:nvPr/>
        </p:nvSpPr>
        <p:spPr>
          <a:xfrm>
            <a:off x="1150925" y="3888750"/>
            <a:ext cx="2265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Trip Details</a:t>
            </a:r>
            <a:r>
              <a:rPr b="1" lang="en-GB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 LFP)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47"/>
          <p:cNvSpPr txBox="1"/>
          <p:nvPr/>
        </p:nvSpPr>
        <p:spPr>
          <a:xfrm>
            <a:off x="5712875" y="3888750"/>
            <a:ext cx="2003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Trip Details</a:t>
            </a:r>
            <a:r>
              <a:rPr b="1" lang="en-GB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(FP)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5" name="Google Shape;46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825" y="1120025"/>
            <a:ext cx="3877199" cy="266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6125" y="1101800"/>
            <a:ext cx="3877199" cy="2664001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47"/>
          <p:cNvSpPr/>
          <p:nvPr/>
        </p:nvSpPr>
        <p:spPr>
          <a:xfrm>
            <a:off x="7186625" y="1432850"/>
            <a:ext cx="1321200" cy="765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0"/>
          <p:cNvSpPr txBox="1"/>
          <p:nvPr/>
        </p:nvSpPr>
        <p:spPr>
          <a:xfrm>
            <a:off x="358378" y="251100"/>
            <a:ext cx="22911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GB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1100"/>
          </a:p>
        </p:txBody>
      </p:sp>
      <p:sp>
        <p:nvSpPr>
          <p:cNvPr id="241" name="Google Shape;241;p30"/>
          <p:cNvSpPr txBox="1"/>
          <p:nvPr/>
        </p:nvSpPr>
        <p:spPr>
          <a:xfrm>
            <a:off x="8263890" y="4762411"/>
            <a:ext cx="549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2" name="Google Shape;242;p30"/>
          <p:cNvCxnSpPr/>
          <p:nvPr/>
        </p:nvCxnSpPr>
        <p:spPr>
          <a:xfrm>
            <a:off x="357389" y="4626735"/>
            <a:ext cx="8413200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3" name="Google Shape;243;p30"/>
          <p:cNvSpPr txBox="1"/>
          <p:nvPr/>
        </p:nvSpPr>
        <p:spPr>
          <a:xfrm>
            <a:off x="288808" y="4762411"/>
            <a:ext cx="2480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2022-2023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30"/>
          <p:cNvSpPr txBox="1"/>
          <p:nvPr/>
        </p:nvSpPr>
        <p:spPr>
          <a:xfrm>
            <a:off x="437198" y="640550"/>
            <a:ext cx="1412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GB" sz="2100">
                <a:solidFill>
                  <a:srgbClr val="50B400"/>
                </a:solidFill>
                <a:latin typeface="Calibri"/>
                <a:ea typeface="Calibri"/>
                <a:cs typeface="Calibri"/>
                <a:sym typeface="Calibri"/>
              </a:rPr>
              <a:t>BatalhaBus</a:t>
            </a:r>
            <a:endParaRPr b="1" sz="2100">
              <a:solidFill>
                <a:srgbClr val="50B4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30"/>
          <p:cNvSpPr txBox="1"/>
          <p:nvPr/>
        </p:nvSpPr>
        <p:spPr>
          <a:xfrm>
            <a:off x="437202" y="1589375"/>
            <a:ext cx="51939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09550" lvl="0" marL="215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 gone on a boring, long and dreadfu</a:t>
            </a: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bus ride?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9550" lvl="0" marL="215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believe we could improve bus rides into something more fun and informative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9550" lvl="0" marL="215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members of the team regularly use bus as a transport method, so we feel there is a need for some </a:t>
            </a: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innovation</a:t>
            </a: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the field</a:t>
            </a:r>
            <a:endParaRPr sz="1100"/>
          </a:p>
          <a:p>
            <a:pPr indent="-1143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246" name="Google Shape;24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7602" y="1292013"/>
            <a:ext cx="2865784" cy="2559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8"/>
          <p:cNvSpPr txBox="1"/>
          <p:nvPr/>
        </p:nvSpPr>
        <p:spPr>
          <a:xfrm>
            <a:off x="8263890" y="4762411"/>
            <a:ext cx="54948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48"/>
          <p:cNvSpPr txBox="1"/>
          <p:nvPr/>
        </p:nvSpPr>
        <p:spPr>
          <a:xfrm>
            <a:off x="358375" y="1035600"/>
            <a:ext cx="6223200" cy="28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 : Usability tests in person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of 7 tests done by young adults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used the same tasks as LFP, with minor </a:t>
            </a: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differences</a:t>
            </a: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to evaluate the improvements done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tasks addressed mostly scenarios 2 and 3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couldn’t address scenario 1 because it required the implementation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an external app within the website ( Spotify )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4" name="Google Shape;474;p48"/>
          <p:cNvCxnSpPr/>
          <p:nvPr/>
        </p:nvCxnSpPr>
        <p:spPr>
          <a:xfrm>
            <a:off x="357389" y="4626735"/>
            <a:ext cx="8413124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5" name="Google Shape;475;p48"/>
          <p:cNvSpPr txBox="1"/>
          <p:nvPr/>
        </p:nvSpPr>
        <p:spPr>
          <a:xfrm>
            <a:off x="358379" y="251100"/>
            <a:ext cx="8424863" cy="41326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GB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FP User Evaluation</a:t>
            </a:r>
            <a:endParaRPr b="1" sz="4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6" name="Google Shape;476;p48"/>
          <p:cNvPicPr preferRelativeResize="0"/>
          <p:nvPr/>
        </p:nvPicPr>
        <p:blipFill rotWithShape="1">
          <a:blip r:embed="rId3">
            <a:alphaModFix/>
          </a:blip>
          <a:srcRect b="0" l="18146" r="11589" t="0"/>
          <a:stretch/>
        </p:blipFill>
        <p:spPr>
          <a:xfrm>
            <a:off x="6644403" y="971069"/>
            <a:ext cx="2123517" cy="2011181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8"/>
          <p:cNvSpPr txBox="1"/>
          <p:nvPr/>
        </p:nvSpPr>
        <p:spPr>
          <a:xfrm>
            <a:off x="288809" y="4762411"/>
            <a:ext cx="200375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2022-2023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48"/>
          <p:cNvSpPr txBox="1"/>
          <p:nvPr/>
        </p:nvSpPr>
        <p:spPr>
          <a:xfrm>
            <a:off x="437200" y="640550"/>
            <a:ext cx="146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50B400"/>
                </a:solidFill>
                <a:latin typeface="Calibri"/>
                <a:ea typeface="Calibri"/>
                <a:cs typeface="Calibri"/>
                <a:sym typeface="Calibri"/>
              </a:rPr>
              <a:t>Batalha Bus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50B4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9"/>
          <p:cNvSpPr txBox="1"/>
          <p:nvPr/>
        </p:nvSpPr>
        <p:spPr>
          <a:xfrm>
            <a:off x="8263890" y="4762411"/>
            <a:ext cx="549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49"/>
          <p:cNvSpPr txBox="1"/>
          <p:nvPr/>
        </p:nvSpPr>
        <p:spPr>
          <a:xfrm>
            <a:off x="288800" y="1154950"/>
            <a:ext cx="4108200" cy="28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Task 2 was again the major problem</a:t>
            </a:r>
            <a:endParaRPr b="1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of the 6 failed tasks were from the 2nd Task.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felt like we failed again to provide enough context for this task for to be completed successfully.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Task completion ratio : 89%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5" name="Google Shape;485;p49"/>
          <p:cNvCxnSpPr/>
          <p:nvPr/>
        </p:nvCxnSpPr>
        <p:spPr>
          <a:xfrm>
            <a:off x="357389" y="4626735"/>
            <a:ext cx="8413200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6" name="Google Shape;486;p49"/>
          <p:cNvSpPr txBox="1"/>
          <p:nvPr/>
        </p:nvSpPr>
        <p:spPr>
          <a:xfrm>
            <a:off x="358379" y="251100"/>
            <a:ext cx="84249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700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GB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FP User Evaluation - Results</a:t>
            </a:r>
            <a:endParaRPr b="1" sz="4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49"/>
          <p:cNvSpPr txBox="1"/>
          <p:nvPr/>
        </p:nvSpPr>
        <p:spPr>
          <a:xfrm>
            <a:off x="288808" y="4762411"/>
            <a:ext cx="200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2022-2023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49"/>
          <p:cNvSpPr txBox="1"/>
          <p:nvPr/>
        </p:nvSpPr>
        <p:spPr>
          <a:xfrm>
            <a:off x="437200" y="640550"/>
            <a:ext cx="146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50B400"/>
                </a:solidFill>
                <a:latin typeface="Calibri"/>
                <a:ea typeface="Calibri"/>
                <a:cs typeface="Calibri"/>
                <a:sym typeface="Calibri"/>
              </a:rPr>
              <a:t>Batalha Bus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50B4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9" name="Google Shape;489;p49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9384" y="1356663"/>
            <a:ext cx="3930162" cy="243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0"/>
          <p:cNvSpPr txBox="1"/>
          <p:nvPr/>
        </p:nvSpPr>
        <p:spPr>
          <a:xfrm>
            <a:off x="8263890" y="4762411"/>
            <a:ext cx="549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5" name="Google Shape;495;p50"/>
          <p:cNvCxnSpPr/>
          <p:nvPr/>
        </p:nvCxnSpPr>
        <p:spPr>
          <a:xfrm>
            <a:off x="357389" y="4626735"/>
            <a:ext cx="8413200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6" name="Google Shape;496;p50"/>
          <p:cNvSpPr txBox="1"/>
          <p:nvPr/>
        </p:nvSpPr>
        <p:spPr>
          <a:xfrm>
            <a:off x="288808" y="4762411"/>
            <a:ext cx="200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2022-2023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50"/>
          <p:cNvSpPr txBox="1"/>
          <p:nvPr/>
        </p:nvSpPr>
        <p:spPr>
          <a:xfrm>
            <a:off x="358379" y="251100"/>
            <a:ext cx="84249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GB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 Usability Scale (SUS) Results</a:t>
            </a:r>
            <a:endParaRPr b="1" sz="4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8" name="Google Shape;49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0475" y="752175"/>
            <a:ext cx="4852174" cy="363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50"/>
          <p:cNvSpPr txBox="1"/>
          <p:nvPr/>
        </p:nvSpPr>
        <p:spPr>
          <a:xfrm>
            <a:off x="437200" y="640550"/>
            <a:ext cx="146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50B400"/>
                </a:solidFill>
                <a:latin typeface="Calibri"/>
                <a:ea typeface="Calibri"/>
                <a:cs typeface="Calibri"/>
                <a:sym typeface="Calibri"/>
              </a:rPr>
              <a:t>Batalha Bus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50B4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50"/>
          <p:cNvSpPr txBox="1"/>
          <p:nvPr/>
        </p:nvSpPr>
        <p:spPr>
          <a:xfrm>
            <a:off x="496625" y="1335275"/>
            <a:ext cx="35979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A post-task questionnaire was provided to every tester after finishing the tasks.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On even numbered questions the </a:t>
            </a:r>
            <a:r>
              <a:rPr b="1" lang="en-GB" sz="1500">
                <a:latin typeface="Calibri"/>
                <a:ea typeface="Calibri"/>
                <a:cs typeface="Calibri"/>
                <a:sym typeface="Calibri"/>
              </a:rPr>
              <a:t>best </a:t>
            </a: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score is </a:t>
            </a:r>
            <a:r>
              <a:rPr b="1" lang="en-GB" sz="1500"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 and on </a:t>
            </a:r>
            <a:r>
              <a:rPr b="1" lang="en-GB" sz="1500">
                <a:latin typeface="Calibri"/>
                <a:ea typeface="Calibri"/>
                <a:cs typeface="Calibri"/>
                <a:sym typeface="Calibri"/>
              </a:rPr>
              <a:t>odd </a:t>
            </a: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numbered questions the best score is </a:t>
            </a:r>
            <a:r>
              <a:rPr b="1" lang="en-GB" sz="150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Testers seemed to be pretty satisfied with the overall usability of our system.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Overall SUS Score : 93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1"/>
          <p:cNvSpPr txBox="1"/>
          <p:nvPr/>
        </p:nvSpPr>
        <p:spPr>
          <a:xfrm>
            <a:off x="8263890" y="4762411"/>
            <a:ext cx="549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6" name="Google Shape;506;p51"/>
          <p:cNvCxnSpPr/>
          <p:nvPr/>
        </p:nvCxnSpPr>
        <p:spPr>
          <a:xfrm>
            <a:off x="357389" y="4626735"/>
            <a:ext cx="8413200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7" name="Google Shape;507;p51"/>
          <p:cNvSpPr txBox="1"/>
          <p:nvPr/>
        </p:nvSpPr>
        <p:spPr>
          <a:xfrm>
            <a:off x="358379" y="251100"/>
            <a:ext cx="84249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GB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FP Heuristic Evaluation</a:t>
            </a:r>
            <a:endParaRPr b="1" sz="4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51"/>
          <p:cNvSpPr txBox="1"/>
          <p:nvPr/>
        </p:nvSpPr>
        <p:spPr>
          <a:xfrm>
            <a:off x="288808" y="4762411"/>
            <a:ext cx="200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2022-2023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51"/>
          <p:cNvSpPr txBox="1"/>
          <p:nvPr/>
        </p:nvSpPr>
        <p:spPr>
          <a:xfrm>
            <a:off x="437200" y="640550"/>
            <a:ext cx="146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50B400"/>
                </a:solidFill>
                <a:latin typeface="Calibri"/>
                <a:ea typeface="Calibri"/>
                <a:cs typeface="Calibri"/>
                <a:sym typeface="Calibri"/>
              </a:rPr>
              <a:t>Batalha Bus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50B4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51"/>
          <p:cNvSpPr txBox="1"/>
          <p:nvPr/>
        </p:nvSpPr>
        <p:spPr>
          <a:xfrm>
            <a:off x="660825" y="1287050"/>
            <a:ext cx="45123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After finishing our work, , we feel like we could still improve in some aspects: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Based on Nielsen’s heuristics, we found the following problems: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#01 → Visibility and system status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haptic feedback to buttons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#04 → Consistency and standards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Confusion between current bus info and full trip info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#10 → 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Help and Documentation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We failed in providing some information, regarding some important details.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1" name="Google Shape;51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3425" y="1113899"/>
            <a:ext cx="3162662" cy="291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2"/>
          <p:cNvSpPr txBox="1"/>
          <p:nvPr/>
        </p:nvSpPr>
        <p:spPr>
          <a:xfrm>
            <a:off x="8263890" y="4762411"/>
            <a:ext cx="54948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7" name="Google Shape;517;p52"/>
          <p:cNvCxnSpPr/>
          <p:nvPr/>
        </p:nvCxnSpPr>
        <p:spPr>
          <a:xfrm>
            <a:off x="357389" y="4626735"/>
            <a:ext cx="8413124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8" name="Google Shape;518;p52"/>
          <p:cNvSpPr txBox="1"/>
          <p:nvPr/>
        </p:nvSpPr>
        <p:spPr>
          <a:xfrm>
            <a:off x="3475650" y="1487150"/>
            <a:ext cx="21927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50"/>
              <a:buFont typeface="Calibri"/>
              <a:buNone/>
            </a:pPr>
            <a:r>
              <a:rPr b="1" lang="en-GB" sz="6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</a:t>
            </a:r>
            <a:endParaRPr b="1" sz="6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52"/>
          <p:cNvSpPr txBox="1"/>
          <p:nvPr/>
        </p:nvSpPr>
        <p:spPr>
          <a:xfrm>
            <a:off x="3412500" y="2331350"/>
            <a:ext cx="231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50B400"/>
                </a:solidFill>
                <a:latin typeface="Calibri"/>
                <a:ea typeface="Calibri"/>
                <a:cs typeface="Calibri"/>
                <a:sym typeface="Calibri"/>
              </a:rPr>
              <a:t>BatalhaBus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50B4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52"/>
          <p:cNvSpPr txBox="1"/>
          <p:nvPr/>
        </p:nvSpPr>
        <p:spPr>
          <a:xfrm>
            <a:off x="288809" y="4762411"/>
            <a:ext cx="200375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2022-2023</a:t>
            </a:r>
            <a:endParaRPr sz="11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53"/>
          <p:cNvPicPr preferRelativeResize="0"/>
          <p:nvPr/>
        </p:nvPicPr>
        <p:blipFill rotWithShape="1">
          <a:blip r:embed="rId3">
            <a:alphaModFix/>
          </a:blip>
          <a:srcRect b="1283" l="-4266" r="17083" t="10683"/>
          <a:stretch/>
        </p:blipFill>
        <p:spPr>
          <a:xfrm>
            <a:off x="4992752" y="453725"/>
            <a:ext cx="3777775" cy="3814601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53"/>
          <p:cNvSpPr txBox="1"/>
          <p:nvPr/>
        </p:nvSpPr>
        <p:spPr>
          <a:xfrm>
            <a:off x="8263890" y="4762411"/>
            <a:ext cx="54948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53"/>
          <p:cNvSpPr txBox="1"/>
          <p:nvPr/>
        </p:nvSpPr>
        <p:spPr>
          <a:xfrm>
            <a:off x="358375" y="1337774"/>
            <a:ext cx="5832300" cy="26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222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•"/>
            </a:pPr>
            <a:r>
              <a:rPr lang="en-GB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Settings making real changes on the interface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22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•"/>
            </a:pPr>
            <a:r>
              <a:rPr lang="en-GB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 for other languages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22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•"/>
            </a:pPr>
            <a:r>
              <a:rPr lang="en-GB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White mode and dark mode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22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•"/>
            </a:pPr>
            <a:r>
              <a:rPr lang="en-GB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Responsive interface for more screens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22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•"/>
            </a:pPr>
            <a:r>
              <a:rPr lang="en-GB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 for more games and applications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22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•"/>
            </a:pPr>
            <a:r>
              <a:rPr lang="en-GB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 a </a:t>
            </a:r>
            <a:r>
              <a:rPr lang="en-GB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database to support the product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22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•"/>
            </a:pPr>
            <a:r>
              <a:rPr lang="en-GB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 the physical system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8" name="Google Shape;528;p53"/>
          <p:cNvCxnSpPr/>
          <p:nvPr/>
        </p:nvCxnSpPr>
        <p:spPr>
          <a:xfrm>
            <a:off x="357389" y="4626735"/>
            <a:ext cx="8413124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9" name="Google Shape;529;p53"/>
          <p:cNvSpPr txBox="1"/>
          <p:nvPr/>
        </p:nvSpPr>
        <p:spPr>
          <a:xfrm>
            <a:off x="358375" y="251100"/>
            <a:ext cx="84249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50"/>
              <a:buFont typeface="Calibri"/>
              <a:buNone/>
            </a:pPr>
            <a:r>
              <a:rPr b="1" lang="en-GB" sz="3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Future work</a:t>
            </a:r>
            <a:endParaRPr sz="1270"/>
          </a:p>
        </p:txBody>
      </p:sp>
      <p:sp>
        <p:nvSpPr>
          <p:cNvPr id="530" name="Google Shape;530;p53"/>
          <p:cNvSpPr txBox="1"/>
          <p:nvPr/>
        </p:nvSpPr>
        <p:spPr>
          <a:xfrm>
            <a:off x="288809" y="4762411"/>
            <a:ext cx="200375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2022-2023</a:t>
            </a:r>
            <a:endParaRPr sz="1100"/>
          </a:p>
        </p:txBody>
      </p:sp>
      <p:sp>
        <p:nvSpPr>
          <p:cNvPr id="531" name="Google Shape;531;p53"/>
          <p:cNvSpPr txBox="1"/>
          <p:nvPr/>
        </p:nvSpPr>
        <p:spPr>
          <a:xfrm>
            <a:off x="437200" y="742400"/>
            <a:ext cx="146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50B400"/>
                </a:solidFill>
                <a:latin typeface="Calibri"/>
                <a:ea typeface="Calibri"/>
                <a:cs typeface="Calibri"/>
                <a:sym typeface="Calibri"/>
              </a:rPr>
              <a:t>Batalha Bus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50B4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4"/>
          <p:cNvSpPr txBox="1"/>
          <p:nvPr/>
        </p:nvSpPr>
        <p:spPr>
          <a:xfrm>
            <a:off x="8263890" y="4762411"/>
            <a:ext cx="54948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54"/>
          <p:cNvSpPr txBox="1"/>
          <p:nvPr/>
        </p:nvSpPr>
        <p:spPr>
          <a:xfrm>
            <a:off x="637899" y="946650"/>
            <a:ext cx="7317900" cy="19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238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Thanks to everyone who helped us with usability and heuristic tests.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Special thanks to the people that suggested new ideas to implement and UI details to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 our system.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Special thanks to the professor, for guiding us through this project.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Thanks to Leiria ( </a:t>
            </a:r>
            <a:r>
              <a:rPr lang="en-GB" sz="15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exists</a:t>
            </a: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) , for giving us the one and only, Batalha.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8" name="Google Shape;538;p54"/>
          <p:cNvCxnSpPr/>
          <p:nvPr/>
        </p:nvCxnSpPr>
        <p:spPr>
          <a:xfrm>
            <a:off x="357389" y="4626735"/>
            <a:ext cx="8413124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9" name="Google Shape;539;p54"/>
          <p:cNvSpPr txBox="1"/>
          <p:nvPr/>
        </p:nvSpPr>
        <p:spPr>
          <a:xfrm>
            <a:off x="358379" y="251100"/>
            <a:ext cx="8424863" cy="41326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GB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Acknowledgments</a:t>
            </a:r>
            <a:endParaRPr sz="1100"/>
          </a:p>
        </p:txBody>
      </p:sp>
      <p:sp>
        <p:nvSpPr>
          <p:cNvPr id="540" name="Google Shape;540;p54"/>
          <p:cNvSpPr txBox="1"/>
          <p:nvPr/>
        </p:nvSpPr>
        <p:spPr>
          <a:xfrm>
            <a:off x="288809" y="4762411"/>
            <a:ext cx="200375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2022-2023</a:t>
            </a:r>
            <a:endParaRPr sz="1100"/>
          </a:p>
        </p:txBody>
      </p:sp>
      <p:sp>
        <p:nvSpPr>
          <p:cNvPr id="541" name="Google Shape;541;p54"/>
          <p:cNvSpPr txBox="1"/>
          <p:nvPr/>
        </p:nvSpPr>
        <p:spPr>
          <a:xfrm>
            <a:off x="288800" y="3232375"/>
            <a:ext cx="70353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b="1" lang="en-GB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Effort of each group member</a:t>
            </a:r>
            <a:endParaRPr sz="3100"/>
          </a:p>
        </p:txBody>
      </p:sp>
      <p:sp>
        <p:nvSpPr>
          <p:cNvPr id="542" name="Google Shape;542;p54"/>
          <p:cNvSpPr txBox="1"/>
          <p:nvPr/>
        </p:nvSpPr>
        <p:spPr>
          <a:xfrm>
            <a:off x="637900" y="3784400"/>
            <a:ext cx="2399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238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João Luís -&gt; 35 %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Rodrigo Aguiar -&gt; 35 %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Rafael Ferreira -&gt; 30 %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5"/>
          <p:cNvSpPr txBox="1"/>
          <p:nvPr/>
        </p:nvSpPr>
        <p:spPr>
          <a:xfrm>
            <a:off x="8263890" y="4762411"/>
            <a:ext cx="549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8" name="Google Shape;548;p55"/>
          <p:cNvCxnSpPr/>
          <p:nvPr/>
        </p:nvCxnSpPr>
        <p:spPr>
          <a:xfrm>
            <a:off x="357389" y="4626735"/>
            <a:ext cx="8413200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9" name="Google Shape;549;p55"/>
          <p:cNvSpPr txBox="1"/>
          <p:nvPr/>
        </p:nvSpPr>
        <p:spPr>
          <a:xfrm>
            <a:off x="288808" y="4762411"/>
            <a:ext cx="200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2022-2023</a:t>
            </a:r>
            <a:endParaRPr sz="1100"/>
          </a:p>
        </p:txBody>
      </p:sp>
      <p:sp>
        <p:nvSpPr>
          <p:cNvPr id="550" name="Google Shape;550;p55"/>
          <p:cNvSpPr txBox="1"/>
          <p:nvPr/>
        </p:nvSpPr>
        <p:spPr>
          <a:xfrm>
            <a:off x="1905400" y="1469250"/>
            <a:ext cx="5317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latin typeface="Calibri"/>
                <a:ea typeface="Calibri"/>
                <a:cs typeface="Calibri"/>
                <a:sym typeface="Calibri"/>
              </a:rPr>
              <a:t>Thank you for listening to our presentation !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latin typeface="Calibri"/>
                <a:ea typeface="Calibri"/>
                <a:cs typeface="Calibri"/>
                <a:sym typeface="Calibri"/>
              </a:rPr>
              <a:t>Feel free to ask any questions.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1" name="Google Shape;551;p55"/>
          <p:cNvPicPr preferRelativeResize="0"/>
          <p:nvPr/>
        </p:nvPicPr>
        <p:blipFill rotWithShape="1">
          <a:blip r:embed="rId3">
            <a:alphaModFix/>
          </a:blip>
          <a:srcRect b="0" l="21754" r="21827" t="0"/>
          <a:stretch/>
        </p:blipFill>
        <p:spPr>
          <a:xfrm>
            <a:off x="7426550" y="291233"/>
            <a:ext cx="1248951" cy="1158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6550" y="3143573"/>
            <a:ext cx="1248950" cy="1248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375" y="299001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163" y="3291825"/>
            <a:ext cx="1011425" cy="9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6"/>
          <p:cNvSpPr txBox="1"/>
          <p:nvPr/>
        </p:nvSpPr>
        <p:spPr>
          <a:xfrm>
            <a:off x="357389" y="486226"/>
            <a:ext cx="8413200" cy="45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700" u="none" cap="none" strike="noStrike">
                <a:solidFill>
                  <a:srgbClr val="50B400"/>
                </a:solidFill>
                <a:latin typeface="Calibri"/>
                <a:ea typeface="Calibri"/>
                <a:cs typeface="Calibri"/>
                <a:sym typeface="Calibri"/>
              </a:rPr>
              <a:t>HCI - Assignment n.2</a:t>
            </a:r>
            <a:endParaRPr b="1" i="0" sz="2700" u="none" cap="none" strike="noStrike">
              <a:solidFill>
                <a:srgbClr val="50B4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i="0" lang="en-GB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 and prototyping of an application using a human-centered approach </a:t>
            </a:r>
            <a:endParaRPr b="1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 presentation and demo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900"/>
              </a:spcBef>
              <a:spcAft>
                <a:spcPts val="0"/>
              </a:spcAft>
              <a:buNone/>
            </a:pPr>
            <a:br>
              <a:rPr b="1" i="0" lang="en-GB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Title: 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BatalhaBus, a entertainment/multimedia system for bus rides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Group: 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Rafael Ferreira, João Luís &amp; Rodrigo Aguiar</a:t>
            </a:r>
            <a:endParaRPr sz="18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 Class: 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P5</a:t>
            </a:r>
            <a:b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0" name="Google Shape;560;p56"/>
          <p:cNvCxnSpPr/>
          <p:nvPr/>
        </p:nvCxnSpPr>
        <p:spPr>
          <a:xfrm>
            <a:off x="357389" y="4626735"/>
            <a:ext cx="8413200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1" name="Google Shape;561;p56"/>
          <p:cNvSpPr txBox="1"/>
          <p:nvPr/>
        </p:nvSpPr>
        <p:spPr>
          <a:xfrm>
            <a:off x="288808" y="4762411"/>
            <a:ext cx="200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1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</a:t>
            </a: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lang="en-GB" sz="11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-202</a:t>
            </a: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sz="11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2" name="Google Shape;56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3117" y="251099"/>
            <a:ext cx="2377396" cy="470254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56"/>
          <p:cNvSpPr txBox="1"/>
          <p:nvPr/>
        </p:nvSpPr>
        <p:spPr>
          <a:xfrm>
            <a:off x="8263890" y="4762411"/>
            <a:ext cx="549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 txBox="1"/>
          <p:nvPr/>
        </p:nvSpPr>
        <p:spPr>
          <a:xfrm>
            <a:off x="8263890" y="4762411"/>
            <a:ext cx="549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2" name="Google Shape;252;p31"/>
          <p:cNvCxnSpPr/>
          <p:nvPr/>
        </p:nvCxnSpPr>
        <p:spPr>
          <a:xfrm>
            <a:off x="357389" y="4626735"/>
            <a:ext cx="8413200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3" name="Google Shape;253;p31"/>
          <p:cNvSpPr txBox="1"/>
          <p:nvPr/>
        </p:nvSpPr>
        <p:spPr>
          <a:xfrm>
            <a:off x="358379" y="251100"/>
            <a:ext cx="84249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GB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Objectives</a:t>
            </a:r>
            <a:endParaRPr sz="1100"/>
          </a:p>
        </p:txBody>
      </p:sp>
      <p:sp>
        <p:nvSpPr>
          <p:cNvPr id="254" name="Google Shape;254;p31"/>
          <p:cNvSpPr txBox="1"/>
          <p:nvPr/>
        </p:nvSpPr>
        <p:spPr>
          <a:xfrm>
            <a:off x="403108" y="4762411"/>
            <a:ext cx="2480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2022-2023</a:t>
            </a:r>
            <a:endParaRPr sz="1100"/>
          </a:p>
        </p:txBody>
      </p:sp>
      <p:sp>
        <p:nvSpPr>
          <p:cNvPr id="255" name="Google Shape;255;p31"/>
          <p:cNvSpPr txBox="1"/>
          <p:nvPr/>
        </p:nvSpPr>
        <p:spPr>
          <a:xfrm>
            <a:off x="437198" y="640550"/>
            <a:ext cx="1300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GB" sz="2100">
                <a:solidFill>
                  <a:srgbClr val="50B400"/>
                </a:solidFill>
                <a:latin typeface="Calibri"/>
                <a:ea typeface="Calibri"/>
                <a:cs typeface="Calibri"/>
                <a:sym typeface="Calibri"/>
              </a:rPr>
              <a:t>BatalhaBus</a:t>
            </a:r>
            <a:endParaRPr b="1" sz="2100">
              <a:solidFill>
                <a:srgbClr val="50B4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6525" y="1273953"/>
            <a:ext cx="3484948" cy="23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1"/>
          <p:cNvSpPr txBox="1"/>
          <p:nvPr/>
        </p:nvSpPr>
        <p:spPr>
          <a:xfrm>
            <a:off x="437200" y="1398813"/>
            <a:ext cx="48723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Provide the user with information about the bus ride while on the move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Provide an entertainment system integrated within the bus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project aims to provide a clean, beautiful and intuitive interface for every bus passenger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Integration of popular apps within the system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/>
          <p:nvPr>
            <p:ph idx="1" type="body"/>
          </p:nvPr>
        </p:nvSpPr>
        <p:spPr>
          <a:xfrm>
            <a:off x="877888" y="2314102"/>
            <a:ext cx="947738" cy="3373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</a:pPr>
            <a:r>
              <a:rPr lang="en-GB"/>
              <a:t>1st </a:t>
            </a:r>
            <a:endParaRPr/>
          </a:p>
        </p:txBody>
      </p:sp>
      <p:sp>
        <p:nvSpPr>
          <p:cNvPr id="263" name="Google Shape;263;p32"/>
          <p:cNvSpPr txBox="1"/>
          <p:nvPr>
            <p:ph idx="2" type="body"/>
          </p:nvPr>
        </p:nvSpPr>
        <p:spPr>
          <a:xfrm>
            <a:off x="3464560" y="2314102"/>
            <a:ext cx="947738" cy="3373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</a:pPr>
            <a:r>
              <a:rPr lang="en-GB"/>
              <a:t>3rd</a:t>
            </a:r>
            <a:endParaRPr/>
          </a:p>
        </p:txBody>
      </p:sp>
      <p:sp>
        <p:nvSpPr>
          <p:cNvPr id="264" name="Google Shape;264;p32"/>
          <p:cNvSpPr txBox="1"/>
          <p:nvPr>
            <p:ph idx="3" type="body"/>
          </p:nvPr>
        </p:nvSpPr>
        <p:spPr>
          <a:xfrm>
            <a:off x="6046787" y="2314102"/>
            <a:ext cx="947738" cy="3373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</a:pPr>
            <a:r>
              <a:rPr lang="en-GB"/>
              <a:t>5th</a:t>
            </a:r>
            <a:endParaRPr/>
          </a:p>
        </p:txBody>
      </p:sp>
      <p:sp>
        <p:nvSpPr>
          <p:cNvPr id="265" name="Google Shape;265;p32"/>
          <p:cNvSpPr txBox="1"/>
          <p:nvPr>
            <p:ph idx="4" type="body"/>
          </p:nvPr>
        </p:nvSpPr>
        <p:spPr>
          <a:xfrm>
            <a:off x="2174926" y="3003798"/>
            <a:ext cx="9381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</a:pPr>
            <a:r>
              <a:rPr lang="en-GB"/>
              <a:t>2nd</a:t>
            </a:r>
            <a:endParaRPr/>
          </a:p>
        </p:txBody>
      </p:sp>
      <p:sp>
        <p:nvSpPr>
          <p:cNvPr id="266" name="Google Shape;266;p32"/>
          <p:cNvSpPr txBox="1"/>
          <p:nvPr>
            <p:ph idx="5" type="body"/>
          </p:nvPr>
        </p:nvSpPr>
        <p:spPr>
          <a:xfrm>
            <a:off x="4759376" y="3003798"/>
            <a:ext cx="938110" cy="335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</a:pPr>
            <a:r>
              <a:rPr lang="en-GB"/>
              <a:t>4th</a:t>
            </a:r>
            <a:endParaRPr/>
          </a:p>
        </p:txBody>
      </p:sp>
      <p:sp>
        <p:nvSpPr>
          <p:cNvPr id="267" name="Google Shape;267;p32"/>
          <p:cNvSpPr txBox="1"/>
          <p:nvPr>
            <p:ph idx="6" type="body"/>
          </p:nvPr>
        </p:nvSpPr>
        <p:spPr>
          <a:xfrm>
            <a:off x="7348640" y="3003798"/>
            <a:ext cx="938110" cy="335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</a:pPr>
            <a:r>
              <a:rPr lang="en-GB"/>
              <a:t>6th</a:t>
            </a:r>
            <a:endParaRPr/>
          </a:p>
        </p:txBody>
      </p:sp>
      <p:sp>
        <p:nvSpPr>
          <p:cNvPr id="268" name="Google Shape;268;p32"/>
          <p:cNvSpPr txBox="1"/>
          <p:nvPr>
            <p:ph idx="7" type="body"/>
          </p:nvPr>
        </p:nvSpPr>
        <p:spPr>
          <a:xfrm>
            <a:off x="475162" y="1422238"/>
            <a:ext cx="17532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GB"/>
              <a:t>Users and context of use</a:t>
            </a:r>
            <a:endParaRPr sz="2200"/>
          </a:p>
        </p:txBody>
      </p:sp>
      <p:sp>
        <p:nvSpPr>
          <p:cNvPr id="269" name="Google Shape;269;p32"/>
          <p:cNvSpPr txBox="1"/>
          <p:nvPr>
            <p:ph idx="8" type="body"/>
          </p:nvPr>
        </p:nvSpPr>
        <p:spPr>
          <a:xfrm>
            <a:off x="3193072" y="1371618"/>
            <a:ext cx="1502122" cy="8238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GB"/>
              <a:t>Creation of Personas</a:t>
            </a:r>
            <a:endParaRPr/>
          </a:p>
        </p:txBody>
      </p:sp>
      <p:sp>
        <p:nvSpPr>
          <p:cNvPr id="270" name="Google Shape;270;p32"/>
          <p:cNvSpPr txBox="1"/>
          <p:nvPr>
            <p:ph idx="9" type="body"/>
          </p:nvPr>
        </p:nvSpPr>
        <p:spPr>
          <a:xfrm>
            <a:off x="5539425" y="1371638"/>
            <a:ext cx="1679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Design guidance</a:t>
            </a:r>
            <a:endParaRPr sz="3200"/>
          </a:p>
        </p:txBody>
      </p:sp>
      <p:sp>
        <p:nvSpPr>
          <p:cNvPr id="271" name="Google Shape;271;p32"/>
          <p:cNvSpPr txBox="1"/>
          <p:nvPr>
            <p:ph idx="13" type="body"/>
          </p:nvPr>
        </p:nvSpPr>
        <p:spPr>
          <a:xfrm>
            <a:off x="1804425" y="3452100"/>
            <a:ext cx="1679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GB"/>
              <a:t>Requirement Analysis</a:t>
            </a:r>
            <a:endParaRPr/>
          </a:p>
        </p:txBody>
      </p:sp>
      <p:sp>
        <p:nvSpPr>
          <p:cNvPr id="272" name="Google Shape;272;p32"/>
          <p:cNvSpPr txBox="1"/>
          <p:nvPr>
            <p:ph idx="14" type="body"/>
          </p:nvPr>
        </p:nvSpPr>
        <p:spPr>
          <a:xfrm>
            <a:off x="4459137" y="3452100"/>
            <a:ext cx="16074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Development of scenarios</a:t>
            </a:r>
            <a:endParaRPr/>
          </a:p>
        </p:txBody>
      </p:sp>
      <p:sp>
        <p:nvSpPr>
          <p:cNvPr id="273" name="Google Shape;273;p32"/>
          <p:cNvSpPr txBox="1"/>
          <p:nvPr>
            <p:ph idx="15" type="body"/>
          </p:nvPr>
        </p:nvSpPr>
        <p:spPr>
          <a:xfrm>
            <a:off x="7348650" y="3452100"/>
            <a:ext cx="10908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Usability testing</a:t>
            </a:r>
            <a:endParaRPr/>
          </a:p>
        </p:txBody>
      </p:sp>
      <p:sp>
        <p:nvSpPr>
          <p:cNvPr id="274" name="Google Shape;274;p32"/>
          <p:cNvSpPr txBox="1"/>
          <p:nvPr/>
        </p:nvSpPr>
        <p:spPr>
          <a:xfrm>
            <a:off x="358378" y="251100"/>
            <a:ext cx="25557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GB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 sz="1100"/>
          </a:p>
        </p:txBody>
      </p:sp>
      <p:sp>
        <p:nvSpPr>
          <p:cNvPr id="275" name="Google Shape;275;p32"/>
          <p:cNvSpPr txBox="1"/>
          <p:nvPr/>
        </p:nvSpPr>
        <p:spPr>
          <a:xfrm>
            <a:off x="437198" y="640550"/>
            <a:ext cx="1300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GB" sz="2100">
                <a:solidFill>
                  <a:srgbClr val="50B400"/>
                </a:solidFill>
                <a:latin typeface="Calibri"/>
                <a:ea typeface="Calibri"/>
                <a:cs typeface="Calibri"/>
                <a:sym typeface="Calibri"/>
              </a:rPr>
              <a:t>BatalhaBus</a:t>
            </a:r>
            <a:endParaRPr b="1" sz="2100">
              <a:solidFill>
                <a:srgbClr val="50B4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32"/>
          <p:cNvSpPr txBox="1"/>
          <p:nvPr/>
        </p:nvSpPr>
        <p:spPr>
          <a:xfrm>
            <a:off x="2572350" y="832825"/>
            <a:ext cx="3999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rgbClr val="242424"/>
                </a:solidFill>
                <a:latin typeface="Calibri"/>
                <a:ea typeface="Calibri"/>
                <a:cs typeface="Calibri"/>
                <a:sym typeface="Calibri"/>
              </a:rPr>
              <a:t>User-centered methodology</a:t>
            </a:r>
            <a:r>
              <a:rPr b="1" lang="en-GB" sz="1700">
                <a:solidFill>
                  <a:srgbClr val="2424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1700">
              <a:solidFill>
                <a:srgbClr val="2424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 txBox="1"/>
          <p:nvPr/>
        </p:nvSpPr>
        <p:spPr>
          <a:xfrm>
            <a:off x="8263890" y="4762411"/>
            <a:ext cx="549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2" name="Google Shape;282;p33"/>
          <p:cNvCxnSpPr/>
          <p:nvPr/>
        </p:nvCxnSpPr>
        <p:spPr>
          <a:xfrm>
            <a:off x="357389" y="4626735"/>
            <a:ext cx="8413200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3" name="Google Shape;283;p33"/>
          <p:cNvSpPr txBox="1"/>
          <p:nvPr/>
        </p:nvSpPr>
        <p:spPr>
          <a:xfrm>
            <a:off x="358378" y="251100"/>
            <a:ext cx="17310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GB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Personas</a:t>
            </a:r>
            <a:endParaRPr sz="1100"/>
          </a:p>
        </p:txBody>
      </p:sp>
      <p:sp>
        <p:nvSpPr>
          <p:cNvPr id="284" name="Google Shape;284;p33"/>
          <p:cNvSpPr txBox="1"/>
          <p:nvPr/>
        </p:nvSpPr>
        <p:spPr>
          <a:xfrm>
            <a:off x="403108" y="4762411"/>
            <a:ext cx="2480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2022-2023</a:t>
            </a:r>
            <a:endParaRPr sz="1100"/>
          </a:p>
        </p:txBody>
      </p:sp>
      <p:sp>
        <p:nvSpPr>
          <p:cNvPr id="285" name="Google Shape;285;p33"/>
          <p:cNvSpPr txBox="1"/>
          <p:nvPr/>
        </p:nvSpPr>
        <p:spPr>
          <a:xfrm>
            <a:off x="437198" y="640550"/>
            <a:ext cx="1300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GB" sz="2100">
                <a:solidFill>
                  <a:srgbClr val="50B400"/>
                </a:solidFill>
                <a:latin typeface="Calibri"/>
                <a:ea typeface="Calibri"/>
                <a:cs typeface="Calibri"/>
                <a:sym typeface="Calibri"/>
              </a:rPr>
              <a:t>BatalhaBus</a:t>
            </a:r>
            <a:endParaRPr b="1" sz="2100">
              <a:solidFill>
                <a:srgbClr val="50B4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Google Shape;2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450" y="1242875"/>
            <a:ext cx="2480100" cy="2480072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3"/>
          <p:cNvSpPr txBox="1"/>
          <p:nvPr/>
        </p:nvSpPr>
        <p:spPr>
          <a:xfrm>
            <a:off x="3886677" y="570750"/>
            <a:ext cx="3233400" cy="2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24242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Name:</a:t>
            </a: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GB" sz="1500">
                <a:solidFill>
                  <a:srgbClr val="24242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Mário Silva</a:t>
            </a: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500">
              <a:solidFill>
                <a:srgbClr val="242424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24242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Gender:</a:t>
            </a:r>
            <a:r>
              <a:rPr lang="en-GB" sz="1500">
                <a:solidFill>
                  <a:srgbClr val="24242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Male</a:t>
            </a:r>
            <a:endParaRPr sz="1500">
              <a:solidFill>
                <a:srgbClr val="242424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24242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Age:</a:t>
            </a:r>
            <a:r>
              <a:rPr lang="en-GB" sz="1500">
                <a:solidFill>
                  <a:srgbClr val="24242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20</a:t>
            </a:r>
            <a:endParaRPr sz="1500">
              <a:solidFill>
                <a:srgbClr val="242424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24242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Location:</a:t>
            </a:r>
            <a:r>
              <a:rPr lang="en-GB" sz="1500">
                <a:solidFill>
                  <a:srgbClr val="24242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Golpilheira (Leiria)</a:t>
            </a:r>
            <a:endParaRPr sz="1500">
              <a:solidFill>
                <a:srgbClr val="242424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24242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Profession:</a:t>
            </a:r>
            <a:r>
              <a:rPr lang="en-GB" sz="1500">
                <a:solidFill>
                  <a:srgbClr val="24242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Student in Covilhã</a:t>
            </a:r>
            <a:endParaRPr sz="1500">
              <a:solidFill>
                <a:srgbClr val="242424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24242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Environment: </a:t>
            </a:r>
            <a:r>
              <a:rPr lang="en-GB" sz="1500">
                <a:solidFill>
                  <a:srgbClr val="24242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Fluent with technology</a:t>
            </a:r>
            <a:endParaRPr sz="1500">
              <a:solidFill>
                <a:srgbClr val="242424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24242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Problems:</a:t>
            </a:r>
            <a:r>
              <a:rPr lang="en-GB" sz="1500">
                <a:solidFill>
                  <a:srgbClr val="24242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>
                <a:solidFill>
                  <a:srgbClr val="24242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GB" sz="1500">
                <a:solidFill>
                  <a:srgbClr val="24242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yesight issues</a:t>
            </a:r>
            <a:endParaRPr sz="1500">
              <a:solidFill>
                <a:srgbClr val="242424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424"/>
              </a:solidFill>
              <a:highlight>
                <a:srgbClr val="FFFFFF"/>
              </a:highlight>
            </a:endParaRPr>
          </a:p>
        </p:txBody>
      </p:sp>
      <p:sp>
        <p:nvSpPr>
          <p:cNvPr id="288" name="Google Shape;288;p33"/>
          <p:cNvSpPr txBox="1"/>
          <p:nvPr/>
        </p:nvSpPr>
        <p:spPr>
          <a:xfrm>
            <a:off x="3886675" y="2228550"/>
            <a:ext cx="5073300" cy="24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24242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Goals:</a:t>
            </a:r>
            <a:endParaRPr b="1" sz="1500">
              <a:solidFill>
                <a:srgbClr val="242424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242424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lang="en-GB" sz="1500">
                <a:solidFill>
                  <a:srgbClr val="24242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Be able to watch Youtube videos or movies in the bus</a:t>
            </a:r>
            <a:endParaRPr sz="1500">
              <a:solidFill>
                <a:srgbClr val="242424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lang="en-GB" sz="1500">
                <a:solidFill>
                  <a:srgbClr val="24242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Be able to listen to music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24242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Needs:</a:t>
            </a: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lang="en-GB" sz="1500">
                <a:solidFill>
                  <a:srgbClr val="24242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 entertainment system that is built-in in the bus</a:t>
            </a:r>
            <a:endParaRPr sz="1500">
              <a:solidFill>
                <a:srgbClr val="242424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lang="en-GB" sz="1500">
                <a:solidFill>
                  <a:srgbClr val="24242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 visible brightness slider in the device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3"/>
          <p:cNvSpPr txBox="1"/>
          <p:nvPr/>
        </p:nvSpPr>
        <p:spPr>
          <a:xfrm>
            <a:off x="1185550" y="3797550"/>
            <a:ext cx="160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alibri"/>
                <a:ea typeface="Calibri"/>
                <a:cs typeface="Calibri"/>
                <a:sym typeface="Calibri"/>
              </a:rPr>
              <a:t>Mário Silva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0" name="Google Shape;29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08503" y="210721"/>
            <a:ext cx="1362100" cy="65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/>
          <p:cNvSpPr txBox="1"/>
          <p:nvPr/>
        </p:nvSpPr>
        <p:spPr>
          <a:xfrm>
            <a:off x="8263890" y="4762411"/>
            <a:ext cx="549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6" name="Google Shape;296;p34"/>
          <p:cNvCxnSpPr/>
          <p:nvPr/>
        </p:nvCxnSpPr>
        <p:spPr>
          <a:xfrm>
            <a:off x="357389" y="4626735"/>
            <a:ext cx="8413200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97" name="Google Shape;29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08503" y="210721"/>
            <a:ext cx="1362100" cy="65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4"/>
          <p:cNvSpPr txBox="1"/>
          <p:nvPr/>
        </p:nvSpPr>
        <p:spPr>
          <a:xfrm>
            <a:off x="358378" y="251100"/>
            <a:ext cx="17310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GB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Personas</a:t>
            </a:r>
            <a:endParaRPr sz="1100"/>
          </a:p>
        </p:txBody>
      </p:sp>
      <p:sp>
        <p:nvSpPr>
          <p:cNvPr id="299" name="Google Shape;299;p34"/>
          <p:cNvSpPr txBox="1"/>
          <p:nvPr/>
        </p:nvSpPr>
        <p:spPr>
          <a:xfrm>
            <a:off x="403108" y="4762411"/>
            <a:ext cx="2480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2022-2023</a:t>
            </a:r>
            <a:endParaRPr sz="1100"/>
          </a:p>
        </p:txBody>
      </p:sp>
      <p:sp>
        <p:nvSpPr>
          <p:cNvPr id="300" name="Google Shape;300;p34"/>
          <p:cNvSpPr txBox="1"/>
          <p:nvPr/>
        </p:nvSpPr>
        <p:spPr>
          <a:xfrm>
            <a:off x="437198" y="640550"/>
            <a:ext cx="1300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GB" sz="2100">
                <a:solidFill>
                  <a:srgbClr val="50B400"/>
                </a:solidFill>
                <a:latin typeface="Calibri"/>
                <a:ea typeface="Calibri"/>
                <a:cs typeface="Calibri"/>
                <a:sym typeface="Calibri"/>
              </a:rPr>
              <a:t>BatalhaBus</a:t>
            </a:r>
            <a:endParaRPr b="1" sz="2100">
              <a:solidFill>
                <a:srgbClr val="50B4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" name="Google Shape;30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450" y="1242827"/>
            <a:ext cx="2480100" cy="2480172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4"/>
          <p:cNvSpPr txBox="1"/>
          <p:nvPr/>
        </p:nvSpPr>
        <p:spPr>
          <a:xfrm>
            <a:off x="980050" y="3723000"/>
            <a:ext cx="219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alibri"/>
                <a:ea typeface="Calibri"/>
                <a:cs typeface="Calibri"/>
                <a:sym typeface="Calibri"/>
              </a:rPr>
              <a:t>Floribela Rodrigues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34"/>
          <p:cNvSpPr txBox="1"/>
          <p:nvPr/>
        </p:nvSpPr>
        <p:spPr>
          <a:xfrm>
            <a:off x="3886674" y="640550"/>
            <a:ext cx="5208900" cy="17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24242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Name:</a:t>
            </a: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Floribela Rodrigues</a:t>
            </a: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500">
              <a:solidFill>
                <a:srgbClr val="242424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24242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Gender:</a:t>
            </a:r>
            <a:r>
              <a:rPr lang="en-GB" sz="1500">
                <a:solidFill>
                  <a:srgbClr val="24242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Female</a:t>
            </a:r>
            <a:endParaRPr sz="1500">
              <a:solidFill>
                <a:srgbClr val="242424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24242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Age:</a:t>
            </a:r>
            <a:r>
              <a:rPr lang="en-GB" sz="1500">
                <a:solidFill>
                  <a:srgbClr val="24242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48</a:t>
            </a:r>
            <a:endParaRPr sz="1500">
              <a:solidFill>
                <a:srgbClr val="242424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24242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Location:</a:t>
            </a:r>
            <a:r>
              <a:rPr lang="en-GB" sz="1500">
                <a:solidFill>
                  <a:srgbClr val="24242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Lourosa </a:t>
            </a:r>
            <a:endParaRPr sz="1500">
              <a:solidFill>
                <a:srgbClr val="242424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24242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Profession:</a:t>
            </a:r>
            <a:r>
              <a:rPr lang="en-GB" sz="1500">
                <a:solidFill>
                  <a:srgbClr val="24242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>
                <a:solidFill>
                  <a:srgbClr val="242424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Industrial Worker in Ovar</a:t>
            </a:r>
            <a:endParaRPr sz="1500">
              <a:solidFill>
                <a:srgbClr val="242424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24242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Environment: </a:t>
            </a:r>
            <a:r>
              <a:rPr lang="en-GB" sz="1500">
                <a:solidFill>
                  <a:srgbClr val="24242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Little experience with technology</a:t>
            </a:r>
            <a:endParaRPr sz="1500">
              <a:solidFill>
                <a:srgbClr val="242424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424"/>
              </a:solidFill>
              <a:highlight>
                <a:srgbClr val="FFFFFF"/>
              </a:highlight>
            </a:endParaRPr>
          </a:p>
        </p:txBody>
      </p:sp>
      <p:sp>
        <p:nvSpPr>
          <p:cNvPr id="304" name="Google Shape;304;p34"/>
          <p:cNvSpPr txBox="1"/>
          <p:nvPr/>
        </p:nvSpPr>
        <p:spPr>
          <a:xfrm>
            <a:off x="3886675" y="2228550"/>
            <a:ext cx="5073300" cy="26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24242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Goals:</a:t>
            </a:r>
            <a:endParaRPr b="1" sz="1500">
              <a:solidFill>
                <a:srgbClr val="242424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242424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lang="en-GB" sz="1500">
                <a:solidFill>
                  <a:srgbClr val="24242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Be able to catch up on news in the bus</a:t>
            </a:r>
            <a:endParaRPr sz="1500">
              <a:solidFill>
                <a:srgbClr val="242424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lang="en-GB" sz="1500">
                <a:solidFill>
                  <a:srgbClr val="24242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Be able to see all details about her bus ride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24242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Needs:</a:t>
            </a: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lang="en-GB" sz="1500">
                <a:solidFill>
                  <a:srgbClr val="24242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 system that is easy and intuitive to use</a:t>
            </a:r>
            <a:endParaRPr sz="1500">
              <a:solidFill>
                <a:srgbClr val="242424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lang="en-GB" sz="1500">
                <a:solidFill>
                  <a:srgbClr val="24242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Integrations for applications she already uses on her phone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5"/>
          <p:cNvSpPr txBox="1"/>
          <p:nvPr/>
        </p:nvSpPr>
        <p:spPr>
          <a:xfrm>
            <a:off x="8263890" y="4762411"/>
            <a:ext cx="549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0" name="Google Shape;310;p35"/>
          <p:cNvCxnSpPr/>
          <p:nvPr/>
        </p:nvCxnSpPr>
        <p:spPr>
          <a:xfrm>
            <a:off x="357389" y="4626735"/>
            <a:ext cx="8413200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1" name="Google Shape;311;p35"/>
          <p:cNvSpPr txBox="1"/>
          <p:nvPr/>
        </p:nvSpPr>
        <p:spPr>
          <a:xfrm>
            <a:off x="358378" y="251100"/>
            <a:ext cx="20109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GB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Scenarios</a:t>
            </a:r>
            <a:endParaRPr sz="1100"/>
          </a:p>
        </p:txBody>
      </p:sp>
      <p:sp>
        <p:nvSpPr>
          <p:cNvPr id="312" name="Google Shape;312;p35"/>
          <p:cNvSpPr txBox="1"/>
          <p:nvPr/>
        </p:nvSpPr>
        <p:spPr>
          <a:xfrm>
            <a:off x="403108" y="4762411"/>
            <a:ext cx="2480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2022-2023</a:t>
            </a:r>
            <a:endParaRPr sz="1100"/>
          </a:p>
        </p:txBody>
      </p:sp>
      <p:sp>
        <p:nvSpPr>
          <p:cNvPr id="313" name="Google Shape;313;p35"/>
          <p:cNvSpPr txBox="1"/>
          <p:nvPr/>
        </p:nvSpPr>
        <p:spPr>
          <a:xfrm>
            <a:off x="437198" y="640550"/>
            <a:ext cx="1300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GB" sz="2100">
                <a:solidFill>
                  <a:srgbClr val="50B400"/>
                </a:solidFill>
                <a:latin typeface="Calibri"/>
                <a:ea typeface="Calibri"/>
                <a:cs typeface="Calibri"/>
                <a:sym typeface="Calibri"/>
              </a:rPr>
              <a:t>BatalhaBus</a:t>
            </a:r>
            <a:endParaRPr b="1" sz="2100">
              <a:solidFill>
                <a:srgbClr val="50B4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35"/>
          <p:cNvSpPr/>
          <p:nvPr/>
        </p:nvSpPr>
        <p:spPr>
          <a:xfrm>
            <a:off x="1281550" y="1272225"/>
            <a:ext cx="6564900" cy="5859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A1D469"/>
          </a:solidFill>
          <a:ln cap="flat" cmpd="sng" w="9525">
            <a:solidFill>
              <a:srgbClr val="24242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1.	</a:t>
            </a:r>
            <a:r>
              <a:rPr lang="en-GB" sz="1600">
                <a:solidFill>
                  <a:schemeClr val="dk1"/>
                </a:solidFill>
              </a:rPr>
              <a:t>Mario was previously listening to a podcast at home and wants to keep listening to it while he is on the bus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5"/>
          <p:cNvSpPr/>
          <p:nvPr/>
        </p:nvSpPr>
        <p:spPr>
          <a:xfrm>
            <a:off x="1281550" y="2166700"/>
            <a:ext cx="6564900" cy="5859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A1D46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2. 	</a:t>
            </a:r>
            <a:r>
              <a:rPr lang="en-GB" sz="1600">
                <a:solidFill>
                  <a:schemeClr val="dk1"/>
                </a:solidFill>
              </a:rPr>
              <a:t>Floribela is currently on a bus trip and forgot if she has to swap to another bus at the next stop or not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5"/>
          <p:cNvSpPr/>
          <p:nvPr/>
        </p:nvSpPr>
        <p:spPr>
          <a:xfrm>
            <a:off x="1289550" y="3052563"/>
            <a:ext cx="6564900" cy="5859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A1D46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3. 	</a:t>
            </a:r>
            <a:r>
              <a:rPr lang="en-GB" sz="1600">
                <a:solidFill>
                  <a:schemeClr val="dk1"/>
                </a:solidFill>
              </a:rPr>
              <a:t>Floribela heard the bus on her trip back home will be delayed, so she checks the platform to see the updated timetables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6"/>
          <p:cNvSpPr txBox="1"/>
          <p:nvPr/>
        </p:nvSpPr>
        <p:spPr>
          <a:xfrm>
            <a:off x="8263890" y="4762411"/>
            <a:ext cx="549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2" name="Google Shape;322;p36"/>
          <p:cNvCxnSpPr/>
          <p:nvPr/>
        </p:nvCxnSpPr>
        <p:spPr>
          <a:xfrm>
            <a:off x="357389" y="4626735"/>
            <a:ext cx="8413200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3" name="Google Shape;323;p36"/>
          <p:cNvSpPr txBox="1"/>
          <p:nvPr/>
        </p:nvSpPr>
        <p:spPr>
          <a:xfrm>
            <a:off x="358379" y="251100"/>
            <a:ext cx="84249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GB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Scenario 1</a:t>
            </a:r>
            <a:endParaRPr sz="1100"/>
          </a:p>
        </p:txBody>
      </p:sp>
      <p:sp>
        <p:nvSpPr>
          <p:cNvPr id="324" name="Google Shape;324;p36"/>
          <p:cNvSpPr txBox="1"/>
          <p:nvPr/>
        </p:nvSpPr>
        <p:spPr>
          <a:xfrm>
            <a:off x="403108" y="4762411"/>
            <a:ext cx="2480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2022-2023</a:t>
            </a:r>
            <a:endParaRPr sz="1100"/>
          </a:p>
        </p:txBody>
      </p:sp>
      <p:sp>
        <p:nvSpPr>
          <p:cNvPr id="325" name="Google Shape;325;p36"/>
          <p:cNvSpPr txBox="1"/>
          <p:nvPr/>
        </p:nvSpPr>
        <p:spPr>
          <a:xfrm>
            <a:off x="437198" y="640550"/>
            <a:ext cx="130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GB" sz="2100">
                <a:solidFill>
                  <a:srgbClr val="50B400"/>
                </a:solidFill>
                <a:latin typeface="Calibri"/>
                <a:ea typeface="Calibri"/>
                <a:cs typeface="Calibri"/>
                <a:sym typeface="Calibri"/>
              </a:rPr>
              <a:t>BatalhaBus</a:t>
            </a:r>
            <a:endParaRPr b="1" sz="2100">
              <a:solidFill>
                <a:srgbClr val="50B4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sz="2100">
              <a:solidFill>
                <a:srgbClr val="50B4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6" name="Google Shape;32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813" y="1569650"/>
            <a:ext cx="8358299" cy="171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7"/>
          <p:cNvSpPr txBox="1"/>
          <p:nvPr/>
        </p:nvSpPr>
        <p:spPr>
          <a:xfrm>
            <a:off x="8263890" y="4762411"/>
            <a:ext cx="549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2" name="Google Shape;332;p37"/>
          <p:cNvCxnSpPr/>
          <p:nvPr/>
        </p:nvCxnSpPr>
        <p:spPr>
          <a:xfrm>
            <a:off x="357389" y="4626735"/>
            <a:ext cx="8413200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3" name="Google Shape;333;p37"/>
          <p:cNvSpPr txBox="1"/>
          <p:nvPr/>
        </p:nvSpPr>
        <p:spPr>
          <a:xfrm>
            <a:off x="358379" y="251100"/>
            <a:ext cx="84249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GB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Scenario 2</a:t>
            </a:r>
            <a:endParaRPr sz="1100"/>
          </a:p>
        </p:txBody>
      </p:sp>
      <p:sp>
        <p:nvSpPr>
          <p:cNvPr id="334" name="Google Shape;334;p37"/>
          <p:cNvSpPr txBox="1"/>
          <p:nvPr/>
        </p:nvSpPr>
        <p:spPr>
          <a:xfrm>
            <a:off x="403108" y="4762411"/>
            <a:ext cx="2480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2022-2023</a:t>
            </a:r>
            <a:endParaRPr sz="1100"/>
          </a:p>
        </p:txBody>
      </p:sp>
      <p:sp>
        <p:nvSpPr>
          <p:cNvPr id="335" name="Google Shape;335;p37"/>
          <p:cNvSpPr txBox="1"/>
          <p:nvPr/>
        </p:nvSpPr>
        <p:spPr>
          <a:xfrm>
            <a:off x="437198" y="640550"/>
            <a:ext cx="130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GB" sz="2100">
                <a:solidFill>
                  <a:srgbClr val="50B400"/>
                </a:solidFill>
                <a:latin typeface="Calibri"/>
                <a:ea typeface="Calibri"/>
                <a:cs typeface="Calibri"/>
                <a:sym typeface="Calibri"/>
              </a:rPr>
              <a:t>BatalhaBus</a:t>
            </a:r>
            <a:endParaRPr b="1" sz="2100">
              <a:solidFill>
                <a:srgbClr val="50B4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sz="2100">
              <a:solidFill>
                <a:srgbClr val="50B4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6" name="Google Shape;33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2738" y="1631363"/>
            <a:ext cx="4962525" cy="15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751">
  <a:themeElements>
    <a:clrScheme name="pd0078">
      <a:dk1>
        <a:srgbClr val="494C4F"/>
      </a:dk1>
      <a:lt1>
        <a:srgbClr val="FFFFFF"/>
      </a:lt1>
      <a:dk2>
        <a:srgbClr val="494C4F"/>
      </a:dk2>
      <a:lt2>
        <a:srgbClr val="F2F3F8"/>
      </a:lt2>
      <a:accent1>
        <a:srgbClr val="FA7541"/>
      </a:accent1>
      <a:accent2>
        <a:srgbClr val="FED65C"/>
      </a:accent2>
      <a:accent3>
        <a:srgbClr val="4CBED8"/>
      </a:accent3>
      <a:accent4>
        <a:srgbClr val="A1D469"/>
      </a:accent4>
      <a:accent5>
        <a:srgbClr val="ED5463"/>
      </a:accent5>
      <a:accent6>
        <a:srgbClr val="49CFAE"/>
      </a:accent6>
      <a:hlink>
        <a:srgbClr val="4CBED8"/>
      </a:hlink>
      <a:folHlink>
        <a:srgbClr val="49CFA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